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73" r:id="rId6"/>
    <p:sldId id="264" r:id="rId7"/>
    <p:sldId id="280" r:id="rId8"/>
    <p:sldId id="277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95" autoAdjust="0"/>
  </p:normalViewPr>
  <p:slideViewPr>
    <p:cSldViewPr>
      <p:cViewPr varScale="1">
        <p:scale>
          <a:sx n="68" d="100"/>
          <a:sy n="68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43285-93F6-4D6E-A3C3-E3B44AC7CBF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E300826-A9F3-4997-9873-324821BECDB7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Procura o produto no site</a:t>
          </a:r>
          <a:endParaRPr lang="pt-BR" b="1" noProof="0">
            <a:latin typeface="Tahoma" pitchFamily="34" charset="0"/>
            <a:cs typeface="Tahoma" pitchFamily="34" charset="0"/>
          </a:endParaRPr>
        </a:p>
      </dgm:t>
    </dgm:pt>
    <dgm:pt modelId="{5EE75471-E718-4923-B4BF-598533148B19}" type="parTrans" cxnId="{0376BF77-DD0F-47C0-B7DD-C71F970FD19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99C8FBC3-7B1F-49C0-82B1-FE6124DF9D7A}" type="sibTrans" cxnId="{0376BF77-DD0F-47C0-B7DD-C71F970FD19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2D25BC9-C709-4750-9E94-D73CE9EA31C5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Escolhe o produto</a:t>
          </a:r>
          <a:endParaRPr lang="pt-BR" b="1" noProof="0">
            <a:latin typeface="Tahoma" pitchFamily="34" charset="0"/>
            <a:cs typeface="Tahoma" pitchFamily="34" charset="0"/>
          </a:endParaRPr>
        </a:p>
      </dgm:t>
    </dgm:pt>
    <dgm:pt modelId="{BD9D0D91-7DD3-4CD6-9107-CB0F9CCA1E39}" type="parTrans" cxnId="{B1ECA7AE-0B8D-4FB1-B533-F65B81D821D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3A39866E-29B6-4EEF-8365-3AFD7A599733}" type="sibTrans" cxnId="{B1ECA7AE-0B8D-4FB1-B533-F65B81D821D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1FCEF694-9BAA-4601-9BD0-DE49063FE241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Cria registro no site de e-commerce</a:t>
          </a:r>
        </a:p>
      </dgm:t>
    </dgm:pt>
    <dgm:pt modelId="{AF190F39-4567-4951-B4D1-11B222F7B8C7}" type="parTrans" cxnId="{373B9620-6E57-41FF-AC39-281B6990618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BF73EC46-3BAE-4A29-B3AC-90EBAFB1D481}" type="sibTrans" cxnId="{373B9620-6E57-41FF-AC39-281B6990618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4073C7CB-85D3-46E8-89BD-E9772E99BF2C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Preenche cadastro</a:t>
          </a:r>
        </a:p>
      </dgm:t>
    </dgm:pt>
    <dgm:pt modelId="{503602F2-EC82-40FD-9CB9-590C1D1A6CBF}" type="parTrans" cxnId="{5DF2A0DC-7DB1-49B3-9EB2-81F9CD6D119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DA68A6CF-C63F-485A-9EDF-D458184DB04F}" type="sibTrans" cxnId="{5DF2A0DC-7DB1-49B3-9EB2-81F9CD6D119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AF425A9E-351B-432B-93AA-7546C350DA64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Volta para o carrinho de compras</a:t>
          </a:r>
        </a:p>
      </dgm:t>
    </dgm:pt>
    <dgm:pt modelId="{78D69139-8C0A-46E2-B3F9-30D54A838884}" type="parTrans" cxnId="{EACA7D93-BDA4-4B1C-8A1E-8FFFB421F74D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477E5341-E127-4307-BA04-04B35616B877}" type="sibTrans" cxnId="{EACA7D93-BDA4-4B1C-8A1E-8FFFB421F74D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84FD95DE-C999-4EC4-82FD-6462BF77FDF2}">
      <dgm:prSet phldrT="[Text]"/>
      <dgm:spPr/>
      <dgm:t>
        <a:bodyPr/>
        <a:lstStyle/>
        <a:p>
          <a:r>
            <a:rPr lang="pt-BR" b="1" noProof="0" dirty="0" smtClean="0">
              <a:latin typeface="Tahoma" pitchFamily="34" charset="0"/>
              <a:cs typeface="Tahoma" pitchFamily="34" charset="0"/>
            </a:rPr>
            <a:t>Coloca o produto no carrinho de compras</a:t>
          </a:r>
          <a:endParaRPr lang="pt-BR" b="1" noProof="0" dirty="0">
            <a:latin typeface="Tahoma" pitchFamily="34" charset="0"/>
            <a:cs typeface="Tahoma" pitchFamily="34" charset="0"/>
          </a:endParaRPr>
        </a:p>
      </dgm:t>
    </dgm:pt>
    <dgm:pt modelId="{37361A05-F9E4-41EC-91D8-CCAAB828A404}" type="parTrans" cxnId="{28C44F1D-A865-4273-9B77-C33A6E00D4A2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0F7F4BD4-D07A-4590-96F3-204C29AA8158}" type="sibTrans" cxnId="{28C44F1D-A865-4273-9B77-C33A6E00D4A2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5178F60D-3067-430B-8AC5-E18EFED555BA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Escolhe meio de pagamento</a:t>
          </a:r>
        </a:p>
      </dgm:t>
    </dgm:pt>
    <dgm:pt modelId="{48AC0202-6C0C-4813-A2B1-96EF819BDA0B}" type="parTrans" cxnId="{C1AD69E3-3E22-45F1-BC1B-871ADBCC81EF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9DA108E-BA76-49C3-BECE-6008A0BD6F98}" type="sibTrans" cxnId="{C1AD69E3-3E22-45F1-BC1B-871ADBCC81EF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D2A52371-546D-481E-815C-1053D370BB5A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Coloca informação do meio de pagamento</a:t>
          </a:r>
        </a:p>
      </dgm:t>
    </dgm:pt>
    <dgm:pt modelId="{6976B0BB-C9C4-4A5F-B445-0AB178ADC0F2}" type="parTrans" cxnId="{5D64374D-61AE-4F6D-8181-2155041FD601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C4E539E6-99BC-49C9-8CDC-B5F4AB7DECE3}" type="sibTrans" cxnId="{5D64374D-61AE-4F6D-8181-2155041FD601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F7E3CE0-AF1C-44CC-8F49-9412E69DCF2C}">
      <dgm:prSet phldrT="[Text]"/>
      <dgm:spPr/>
      <dgm:t>
        <a:bodyPr/>
        <a:lstStyle/>
        <a:p>
          <a:r>
            <a:rPr lang="pt-BR" b="1" noProof="0" dirty="0" smtClean="0">
              <a:latin typeface="Tahoma" pitchFamily="34" charset="0"/>
              <a:cs typeface="Tahoma" pitchFamily="34" charset="0"/>
            </a:rPr>
            <a:t>Fecha o pedido</a:t>
          </a:r>
        </a:p>
      </dgm:t>
    </dgm:pt>
    <dgm:pt modelId="{52DD84F3-B060-4C26-8D31-0797A83686AA}" type="parTrans" cxnId="{191E201C-A5BA-4E3F-9EA8-048989733F5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1DD1E6F4-B0E6-4309-A502-556C74E75D21}" type="sibTrans" cxnId="{191E201C-A5BA-4E3F-9EA8-048989733F5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C42A9FE7-BC7D-4CD0-8185-116E6A678371}" type="pres">
      <dgm:prSet presAssocID="{6AC43285-93F6-4D6E-A3C3-E3B44AC7CBF2}" presName="CompostProcess" presStyleCnt="0">
        <dgm:presLayoutVars>
          <dgm:dir/>
          <dgm:resizeHandles val="exact"/>
        </dgm:presLayoutVars>
      </dgm:prSet>
      <dgm:spPr/>
    </dgm:pt>
    <dgm:pt modelId="{61A935AE-A475-4704-82E2-E47287288982}" type="pres">
      <dgm:prSet presAssocID="{6AC43285-93F6-4D6E-A3C3-E3B44AC7CBF2}" presName="arrow" presStyleLbl="bgShp" presStyleIdx="0" presStyleCnt="1"/>
      <dgm:spPr/>
    </dgm:pt>
    <dgm:pt modelId="{1AC8E4D6-43AB-4B77-BAF0-46175BFB7E56}" type="pres">
      <dgm:prSet presAssocID="{6AC43285-93F6-4D6E-A3C3-E3B44AC7CBF2}" presName="linearProcess" presStyleCnt="0"/>
      <dgm:spPr/>
    </dgm:pt>
    <dgm:pt modelId="{9AA3E5B1-3828-4836-ADEC-34B876D707CF}" type="pres">
      <dgm:prSet presAssocID="{2E300826-A9F3-4997-9873-324821BECDB7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C272D-0129-45D3-A447-0E41DA6BED8F}" type="pres">
      <dgm:prSet presAssocID="{99C8FBC3-7B1F-49C0-82B1-FE6124DF9D7A}" presName="sibTrans" presStyleCnt="0"/>
      <dgm:spPr/>
    </dgm:pt>
    <dgm:pt modelId="{02DCFA5E-2333-4002-90C7-7C4721BF4E8D}" type="pres">
      <dgm:prSet presAssocID="{22D25BC9-C709-4750-9E94-D73CE9EA31C5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8A06-3E20-4C79-998A-E4781652EE63}" type="pres">
      <dgm:prSet presAssocID="{3A39866E-29B6-4EEF-8365-3AFD7A599733}" presName="sibTrans" presStyleCnt="0"/>
      <dgm:spPr/>
    </dgm:pt>
    <dgm:pt modelId="{4D6454AE-B0AA-4641-A964-42BF688A0D25}" type="pres">
      <dgm:prSet presAssocID="{84FD95DE-C999-4EC4-82FD-6462BF77FDF2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A47C0-8BEB-4972-86FB-63B676AE6DE6}" type="pres">
      <dgm:prSet presAssocID="{0F7F4BD4-D07A-4590-96F3-204C29AA8158}" presName="sibTrans" presStyleCnt="0"/>
      <dgm:spPr/>
    </dgm:pt>
    <dgm:pt modelId="{A3C36A8D-4171-46CD-8BCD-B4E694F9F25D}" type="pres">
      <dgm:prSet presAssocID="{1FCEF694-9BAA-4601-9BD0-DE49063FE241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A30FF-CDC1-49C6-8E63-87F855FF3BCE}" type="pres">
      <dgm:prSet presAssocID="{BF73EC46-3BAE-4A29-B3AC-90EBAFB1D481}" presName="sibTrans" presStyleCnt="0"/>
      <dgm:spPr/>
    </dgm:pt>
    <dgm:pt modelId="{B9D8446F-E8C5-4ACA-B1E4-C2FCBA2AE9F3}" type="pres">
      <dgm:prSet presAssocID="{4073C7CB-85D3-46E8-89BD-E9772E99BF2C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99A1-C0D4-4C32-AE7A-1B80E5D743A0}" type="pres">
      <dgm:prSet presAssocID="{DA68A6CF-C63F-485A-9EDF-D458184DB04F}" presName="sibTrans" presStyleCnt="0"/>
      <dgm:spPr/>
    </dgm:pt>
    <dgm:pt modelId="{5BDD03E0-16A2-4B91-B8D2-E310E006B6A1}" type="pres">
      <dgm:prSet presAssocID="{AF425A9E-351B-432B-93AA-7546C350DA64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E812-8366-4B4A-97EF-ED31914E81D4}" type="pres">
      <dgm:prSet presAssocID="{477E5341-E127-4307-BA04-04B35616B877}" presName="sibTrans" presStyleCnt="0"/>
      <dgm:spPr/>
    </dgm:pt>
    <dgm:pt modelId="{37DC3B39-7D59-49EE-8891-CF0F08CEC50C}" type="pres">
      <dgm:prSet presAssocID="{5178F60D-3067-430B-8AC5-E18EFED555BA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747C-5D68-45ED-ABE7-14D7EACA2075}" type="pres">
      <dgm:prSet presAssocID="{29DA108E-BA76-49C3-BECE-6008A0BD6F98}" presName="sibTrans" presStyleCnt="0"/>
      <dgm:spPr/>
    </dgm:pt>
    <dgm:pt modelId="{EFD23902-C69A-4523-AF8B-623555E364FF}" type="pres">
      <dgm:prSet presAssocID="{D2A52371-546D-481E-815C-1053D370BB5A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383A-AF0B-4E05-8D8E-DCE059F62552}" type="pres">
      <dgm:prSet presAssocID="{C4E539E6-99BC-49C9-8CDC-B5F4AB7DECE3}" presName="sibTrans" presStyleCnt="0"/>
      <dgm:spPr/>
    </dgm:pt>
    <dgm:pt modelId="{8270FEDA-E115-4530-8CFC-3C9CB4FB2CE0}" type="pres">
      <dgm:prSet presAssocID="{2F7E3CE0-AF1C-44CC-8F49-9412E69DCF2C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542F1-6953-4DE0-93E6-2A760CB2602A}" type="presOf" srcId="{AF425A9E-351B-432B-93AA-7546C350DA64}" destId="{5BDD03E0-16A2-4B91-B8D2-E310E006B6A1}" srcOrd="0" destOrd="0" presId="urn:microsoft.com/office/officeart/2005/8/layout/hProcess9"/>
    <dgm:cxn modelId="{D11AB54E-7DD2-4481-BA83-9D0195DC1BE4}" type="presOf" srcId="{5178F60D-3067-430B-8AC5-E18EFED555BA}" destId="{37DC3B39-7D59-49EE-8891-CF0F08CEC50C}" srcOrd="0" destOrd="0" presId="urn:microsoft.com/office/officeart/2005/8/layout/hProcess9"/>
    <dgm:cxn modelId="{EACA7D93-BDA4-4B1C-8A1E-8FFFB421F74D}" srcId="{6AC43285-93F6-4D6E-A3C3-E3B44AC7CBF2}" destId="{AF425A9E-351B-432B-93AA-7546C350DA64}" srcOrd="5" destOrd="0" parTransId="{78D69139-8C0A-46E2-B3F9-30D54A838884}" sibTransId="{477E5341-E127-4307-BA04-04B35616B877}"/>
    <dgm:cxn modelId="{38798783-C7B2-42B6-AF00-E8217D882B47}" type="presOf" srcId="{22D25BC9-C709-4750-9E94-D73CE9EA31C5}" destId="{02DCFA5E-2333-4002-90C7-7C4721BF4E8D}" srcOrd="0" destOrd="0" presId="urn:microsoft.com/office/officeart/2005/8/layout/hProcess9"/>
    <dgm:cxn modelId="{B1A8D4EB-2B0C-40EA-A6CA-5BBB91BFC4D4}" type="presOf" srcId="{1FCEF694-9BAA-4601-9BD0-DE49063FE241}" destId="{A3C36A8D-4171-46CD-8BCD-B4E694F9F25D}" srcOrd="0" destOrd="0" presId="urn:microsoft.com/office/officeart/2005/8/layout/hProcess9"/>
    <dgm:cxn modelId="{EB77E7A4-0442-488D-9EC5-4CB3EC7D4D49}" type="presOf" srcId="{84FD95DE-C999-4EC4-82FD-6462BF77FDF2}" destId="{4D6454AE-B0AA-4641-A964-42BF688A0D25}" srcOrd="0" destOrd="0" presId="urn:microsoft.com/office/officeart/2005/8/layout/hProcess9"/>
    <dgm:cxn modelId="{C1AD69E3-3E22-45F1-BC1B-871ADBCC81EF}" srcId="{6AC43285-93F6-4D6E-A3C3-E3B44AC7CBF2}" destId="{5178F60D-3067-430B-8AC5-E18EFED555BA}" srcOrd="6" destOrd="0" parTransId="{48AC0202-6C0C-4813-A2B1-96EF819BDA0B}" sibTransId="{29DA108E-BA76-49C3-BECE-6008A0BD6F98}"/>
    <dgm:cxn modelId="{191E201C-A5BA-4E3F-9EA8-048989733F50}" srcId="{6AC43285-93F6-4D6E-A3C3-E3B44AC7CBF2}" destId="{2F7E3CE0-AF1C-44CC-8F49-9412E69DCF2C}" srcOrd="8" destOrd="0" parTransId="{52DD84F3-B060-4C26-8D31-0797A83686AA}" sibTransId="{1DD1E6F4-B0E6-4309-A502-556C74E75D21}"/>
    <dgm:cxn modelId="{3C1C4CD6-9854-4366-89DA-CC8F767EA831}" type="presOf" srcId="{6AC43285-93F6-4D6E-A3C3-E3B44AC7CBF2}" destId="{C42A9FE7-BC7D-4CD0-8185-116E6A678371}" srcOrd="0" destOrd="0" presId="urn:microsoft.com/office/officeart/2005/8/layout/hProcess9"/>
    <dgm:cxn modelId="{0376BF77-DD0F-47C0-B7DD-C71F970FD190}" srcId="{6AC43285-93F6-4D6E-A3C3-E3B44AC7CBF2}" destId="{2E300826-A9F3-4997-9873-324821BECDB7}" srcOrd="0" destOrd="0" parTransId="{5EE75471-E718-4923-B4BF-598533148B19}" sibTransId="{99C8FBC3-7B1F-49C0-82B1-FE6124DF9D7A}"/>
    <dgm:cxn modelId="{5D64374D-61AE-4F6D-8181-2155041FD601}" srcId="{6AC43285-93F6-4D6E-A3C3-E3B44AC7CBF2}" destId="{D2A52371-546D-481E-815C-1053D370BB5A}" srcOrd="7" destOrd="0" parTransId="{6976B0BB-C9C4-4A5F-B445-0AB178ADC0F2}" sibTransId="{C4E539E6-99BC-49C9-8CDC-B5F4AB7DECE3}"/>
    <dgm:cxn modelId="{AEA52A28-D554-42F9-BF99-8716D120FF70}" type="presOf" srcId="{2E300826-A9F3-4997-9873-324821BECDB7}" destId="{9AA3E5B1-3828-4836-ADEC-34B876D707CF}" srcOrd="0" destOrd="0" presId="urn:microsoft.com/office/officeart/2005/8/layout/hProcess9"/>
    <dgm:cxn modelId="{28C44F1D-A865-4273-9B77-C33A6E00D4A2}" srcId="{6AC43285-93F6-4D6E-A3C3-E3B44AC7CBF2}" destId="{84FD95DE-C999-4EC4-82FD-6462BF77FDF2}" srcOrd="2" destOrd="0" parTransId="{37361A05-F9E4-41EC-91D8-CCAAB828A404}" sibTransId="{0F7F4BD4-D07A-4590-96F3-204C29AA8158}"/>
    <dgm:cxn modelId="{B1ECA7AE-0B8D-4FB1-B533-F65B81D821D6}" srcId="{6AC43285-93F6-4D6E-A3C3-E3B44AC7CBF2}" destId="{22D25BC9-C709-4750-9E94-D73CE9EA31C5}" srcOrd="1" destOrd="0" parTransId="{BD9D0D91-7DD3-4CD6-9107-CB0F9CCA1E39}" sibTransId="{3A39866E-29B6-4EEF-8365-3AFD7A599733}"/>
    <dgm:cxn modelId="{373B9620-6E57-41FF-AC39-281B6990618E}" srcId="{6AC43285-93F6-4D6E-A3C3-E3B44AC7CBF2}" destId="{1FCEF694-9BAA-4601-9BD0-DE49063FE241}" srcOrd="3" destOrd="0" parTransId="{AF190F39-4567-4951-B4D1-11B222F7B8C7}" sibTransId="{BF73EC46-3BAE-4A29-B3AC-90EBAFB1D481}"/>
    <dgm:cxn modelId="{1AD75BF9-CCCB-4DF9-8717-7EA7332A2A48}" type="presOf" srcId="{4073C7CB-85D3-46E8-89BD-E9772E99BF2C}" destId="{B9D8446F-E8C5-4ACA-B1E4-C2FCBA2AE9F3}" srcOrd="0" destOrd="0" presId="urn:microsoft.com/office/officeart/2005/8/layout/hProcess9"/>
    <dgm:cxn modelId="{5DF2A0DC-7DB1-49B3-9EB2-81F9CD6D1196}" srcId="{6AC43285-93F6-4D6E-A3C3-E3B44AC7CBF2}" destId="{4073C7CB-85D3-46E8-89BD-E9772E99BF2C}" srcOrd="4" destOrd="0" parTransId="{503602F2-EC82-40FD-9CB9-590C1D1A6CBF}" sibTransId="{DA68A6CF-C63F-485A-9EDF-D458184DB04F}"/>
    <dgm:cxn modelId="{433F9267-7C1E-4EEA-B0FA-B2D7324CD8C1}" type="presOf" srcId="{D2A52371-546D-481E-815C-1053D370BB5A}" destId="{EFD23902-C69A-4523-AF8B-623555E364FF}" srcOrd="0" destOrd="0" presId="urn:microsoft.com/office/officeart/2005/8/layout/hProcess9"/>
    <dgm:cxn modelId="{5716BC66-509B-4278-B7DC-B6A52D013935}" type="presOf" srcId="{2F7E3CE0-AF1C-44CC-8F49-9412E69DCF2C}" destId="{8270FEDA-E115-4530-8CFC-3C9CB4FB2CE0}" srcOrd="0" destOrd="0" presId="urn:microsoft.com/office/officeart/2005/8/layout/hProcess9"/>
    <dgm:cxn modelId="{95AE6005-43B6-4348-A575-16810F1E4260}" type="presParOf" srcId="{C42A9FE7-BC7D-4CD0-8185-116E6A678371}" destId="{61A935AE-A475-4704-82E2-E47287288982}" srcOrd="0" destOrd="0" presId="urn:microsoft.com/office/officeart/2005/8/layout/hProcess9"/>
    <dgm:cxn modelId="{1FD590D4-4FFB-4E91-9E7D-35B28BC79396}" type="presParOf" srcId="{C42A9FE7-BC7D-4CD0-8185-116E6A678371}" destId="{1AC8E4D6-43AB-4B77-BAF0-46175BFB7E56}" srcOrd="1" destOrd="0" presId="urn:microsoft.com/office/officeart/2005/8/layout/hProcess9"/>
    <dgm:cxn modelId="{E8209C31-68F7-456C-89B2-EC15CC18C97A}" type="presParOf" srcId="{1AC8E4D6-43AB-4B77-BAF0-46175BFB7E56}" destId="{9AA3E5B1-3828-4836-ADEC-34B876D707CF}" srcOrd="0" destOrd="0" presId="urn:microsoft.com/office/officeart/2005/8/layout/hProcess9"/>
    <dgm:cxn modelId="{1CBEF859-0DB3-4D7C-8E55-EA092F6807E5}" type="presParOf" srcId="{1AC8E4D6-43AB-4B77-BAF0-46175BFB7E56}" destId="{2B0C272D-0129-45D3-A447-0E41DA6BED8F}" srcOrd="1" destOrd="0" presId="urn:microsoft.com/office/officeart/2005/8/layout/hProcess9"/>
    <dgm:cxn modelId="{E6DDC518-5132-4E68-95B8-03CB5F220149}" type="presParOf" srcId="{1AC8E4D6-43AB-4B77-BAF0-46175BFB7E56}" destId="{02DCFA5E-2333-4002-90C7-7C4721BF4E8D}" srcOrd="2" destOrd="0" presId="urn:microsoft.com/office/officeart/2005/8/layout/hProcess9"/>
    <dgm:cxn modelId="{B7C41090-56B9-4989-A01E-B18AF0717FBB}" type="presParOf" srcId="{1AC8E4D6-43AB-4B77-BAF0-46175BFB7E56}" destId="{E73D8A06-3E20-4C79-998A-E4781652EE63}" srcOrd="3" destOrd="0" presId="urn:microsoft.com/office/officeart/2005/8/layout/hProcess9"/>
    <dgm:cxn modelId="{4FF84EC9-6116-4028-BFA3-F3F219804758}" type="presParOf" srcId="{1AC8E4D6-43AB-4B77-BAF0-46175BFB7E56}" destId="{4D6454AE-B0AA-4641-A964-42BF688A0D25}" srcOrd="4" destOrd="0" presId="urn:microsoft.com/office/officeart/2005/8/layout/hProcess9"/>
    <dgm:cxn modelId="{08270C57-9EDA-4B38-8B12-6DDB108A390F}" type="presParOf" srcId="{1AC8E4D6-43AB-4B77-BAF0-46175BFB7E56}" destId="{372A47C0-8BEB-4972-86FB-63B676AE6DE6}" srcOrd="5" destOrd="0" presId="urn:microsoft.com/office/officeart/2005/8/layout/hProcess9"/>
    <dgm:cxn modelId="{1B252264-9FCA-4D81-B7F5-6C7A787E6E96}" type="presParOf" srcId="{1AC8E4D6-43AB-4B77-BAF0-46175BFB7E56}" destId="{A3C36A8D-4171-46CD-8BCD-B4E694F9F25D}" srcOrd="6" destOrd="0" presId="urn:microsoft.com/office/officeart/2005/8/layout/hProcess9"/>
    <dgm:cxn modelId="{E78A3263-85C6-435B-AC79-3D2F5C160CE1}" type="presParOf" srcId="{1AC8E4D6-43AB-4B77-BAF0-46175BFB7E56}" destId="{54FA30FF-CDC1-49C6-8E63-87F855FF3BCE}" srcOrd="7" destOrd="0" presId="urn:microsoft.com/office/officeart/2005/8/layout/hProcess9"/>
    <dgm:cxn modelId="{AA95EACC-5A76-4AE8-9A58-8F0669B31F77}" type="presParOf" srcId="{1AC8E4D6-43AB-4B77-BAF0-46175BFB7E56}" destId="{B9D8446F-E8C5-4ACA-B1E4-C2FCBA2AE9F3}" srcOrd="8" destOrd="0" presId="urn:microsoft.com/office/officeart/2005/8/layout/hProcess9"/>
    <dgm:cxn modelId="{3CB6CB4C-BBA3-4B88-8B39-9CA5B37C6987}" type="presParOf" srcId="{1AC8E4D6-43AB-4B77-BAF0-46175BFB7E56}" destId="{4F0299A1-C0D4-4C32-AE7A-1B80E5D743A0}" srcOrd="9" destOrd="0" presId="urn:microsoft.com/office/officeart/2005/8/layout/hProcess9"/>
    <dgm:cxn modelId="{044CF599-54A6-4B04-BF43-3B4435B9EA15}" type="presParOf" srcId="{1AC8E4D6-43AB-4B77-BAF0-46175BFB7E56}" destId="{5BDD03E0-16A2-4B91-B8D2-E310E006B6A1}" srcOrd="10" destOrd="0" presId="urn:microsoft.com/office/officeart/2005/8/layout/hProcess9"/>
    <dgm:cxn modelId="{9354C190-94D0-4529-A4D3-08298E734C49}" type="presParOf" srcId="{1AC8E4D6-43AB-4B77-BAF0-46175BFB7E56}" destId="{C106E812-8366-4B4A-97EF-ED31914E81D4}" srcOrd="11" destOrd="0" presId="urn:microsoft.com/office/officeart/2005/8/layout/hProcess9"/>
    <dgm:cxn modelId="{153E1F74-4A40-4564-8A84-A274F5EF3E46}" type="presParOf" srcId="{1AC8E4D6-43AB-4B77-BAF0-46175BFB7E56}" destId="{37DC3B39-7D59-49EE-8891-CF0F08CEC50C}" srcOrd="12" destOrd="0" presId="urn:microsoft.com/office/officeart/2005/8/layout/hProcess9"/>
    <dgm:cxn modelId="{7B3995AD-11AC-4157-9723-0358FB97AB53}" type="presParOf" srcId="{1AC8E4D6-43AB-4B77-BAF0-46175BFB7E56}" destId="{7BC4747C-5D68-45ED-ABE7-14D7EACA2075}" srcOrd="13" destOrd="0" presId="urn:microsoft.com/office/officeart/2005/8/layout/hProcess9"/>
    <dgm:cxn modelId="{9B3F1933-A5C8-4521-8CAF-56ADB987E427}" type="presParOf" srcId="{1AC8E4D6-43AB-4B77-BAF0-46175BFB7E56}" destId="{EFD23902-C69A-4523-AF8B-623555E364FF}" srcOrd="14" destOrd="0" presId="urn:microsoft.com/office/officeart/2005/8/layout/hProcess9"/>
    <dgm:cxn modelId="{97F74EA0-4502-4BA8-BF63-EC13C265698D}" type="presParOf" srcId="{1AC8E4D6-43AB-4B77-BAF0-46175BFB7E56}" destId="{130F383A-AF0B-4E05-8D8E-DCE059F62552}" srcOrd="15" destOrd="0" presId="urn:microsoft.com/office/officeart/2005/8/layout/hProcess9"/>
    <dgm:cxn modelId="{6839BB46-5FB1-45EC-840E-BB944C161870}" type="presParOf" srcId="{1AC8E4D6-43AB-4B77-BAF0-46175BFB7E56}" destId="{8270FEDA-E115-4530-8CFC-3C9CB4FB2CE0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43285-93F6-4D6E-A3C3-E3B44AC7CBF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E300826-A9F3-4997-9873-324821BECDB7}">
      <dgm:prSet phldrT="[Text]"/>
      <dgm:spPr/>
      <dgm:t>
        <a:bodyPr/>
        <a:lstStyle/>
        <a:p>
          <a:r>
            <a:rPr lang="pt-BR" b="1" noProof="0" dirty="0" smtClean="0">
              <a:latin typeface="Tahoma" pitchFamily="34" charset="0"/>
              <a:cs typeface="Tahoma" pitchFamily="34" charset="0"/>
            </a:rPr>
            <a:t>Procura o produto no site</a:t>
          </a:r>
          <a:endParaRPr lang="pt-BR" b="1" noProof="0" dirty="0">
            <a:latin typeface="Tahoma" pitchFamily="34" charset="0"/>
            <a:cs typeface="Tahoma" pitchFamily="34" charset="0"/>
          </a:endParaRPr>
        </a:p>
      </dgm:t>
    </dgm:pt>
    <dgm:pt modelId="{5EE75471-E718-4923-B4BF-598533148B19}" type="parTrans" cxnId="{0376BF77-DD0F-47C0-B7DD-C71F970FD19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99C8FBC3-7B1F-49C0-82B1-FE6124DF9D7A}" type="sibTrans" cxnId="{0376BF77-DD0F-47C0-B7DD-C71F970FD19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2D25BC9-C709-4750-9E94-D73CE9EA31C5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Escolhe o produto</a:t>
          </a:r>
          <a:endParaRPr lang="pt-BR" b="1" noProof="0">
            <a:latin typeface="Tahoma" pitchFamily="34" charset="0"/>
            <a:cs typeface="Tahoma" pitchFamily="34" charset="0"/>
          </a:endParaRPr>
        </a:p>
      </dgm:t>
    </dgm:pt>
    <dgm:pt modelId="{BD9D0D91-7DD3-4CD6-9107-CB0F9CCA1E39}" type="parTrans" cxnId="{B1ECA7AE-0B8D-4FB1-B533-F65B81D821D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3A39866E-29B6-4EEF-8365-3AFD7A599733}" type="sibTrans" cxnId="{B1ECA7AE-0B8D-4FB1-B533-F65B81D821D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1FCEF694-9BAA-4601-9BD0-DE49063FE241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Coloca usuário e senha do PayPal</a:t>
          </a:r>
        </a:p>
      </dgm:t>
    </dgm:pt>
    <dgm:pt modelId="{AF190F39-4567-4951-B4D1-11B222F7B8C7}" type="parTrans" cxnId="{373B9620-6E57-41FF-AC39-281B6990618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BF73EC46-3BAE-4A29-B3AC-90EBAFB1D481}" type="sibTrans" cxnId="{373B9620-6E57-41FF-AC39-281B6990618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4073C7CB-85D3-46E8-89BD-E9772E99BF2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b="1" noProof="0" smtClean="0">
            <a:latin typeface="Tahoma" pitchFamily="34" charset="0"/>
            <a:cs typeface="Tahoma" pitchFamily="34" charset="0"/>
          </a:endParaRPr>
        </a:p>
      </dgm:t>
    </dgm:pt>
    <dgm:pt modelId="{503602F2-EC82-40FD-9CB9-590C1D1A6CBF}" type="parTrans" cxnId="{5DF2A0DC-7DB1-49B3-9EB2-81F9CD6D119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DA68A6CF-C63F-485A-9EDF-D458184DB04F}" type="sibTrans" cxnId="{5DF2A0DC-7DB1-49B3-9EB2-81F9CD6D119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AF425A9E-351B-432B-93AA-7546C350DA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b="1" dirty="0" smtClean="0">
            <a:latin typeface="Tahoma" pitchFamily="34" charset="0"/>
            <a:cs typeface="Tahoma" pitchFamily="34" charset="0"/>
          </a:endParaRPr>
        </a:p>
      </dgm:t>
    </dgm:pt>
    <dgm:pt modelId="{78D69139-8C0A-46E2-B3F9-30D54A838884}" type="parTrans" cxnId="{EACA7D93-BDA4-4B1C-8A1E-8FFFB421F74D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477E5341-E127-4307-BA04-04B35616B877}" type="sibTrans" cxnId="{EACA7D93-BDA4-4B1C-8A1E-8FFFB421F74D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84FD95DE-C999-4EC4-82FD-6462BF77FDF2}">
      <dgm:prSet phldrT="[Text]"/>
      <dgm:spPr/>
      <dgm:t>
        <a:bodyPr/>
        <a:lstStyle/>
        <a:p>
          <a:r>
            <a:rPr lang="pt-BR" b="1" noProof="0" smtClean="0">
              <a:latin typeface="Tahoma" pitchFamily="34" charset="0"/>
              <a:cs typeface="Tahoma" pitchFamily="34" charset="0"/>
            </a:rPr>
            <a:t>Clica em PayPal</a:t>
          </a:r>
          <a:endParaRPr lang="pt-BR" b="1" noProof="0">
            <a:latin typeface="Tahoma" pitchFamily="34" charset="0"/>
            <a:cs typeface="Tahoma" pitchFamily="34" charset="0"/>
          </a:endParaRPr>
        </a:p>
      </dgm:t>
    </dgm:pt>
    <dgm:pt modelId="{37361A05-F9E4-41EC-91D8-CCAAB828A404}" type="parTrans" cxnId="{28C44F1D-A865-4273-9B77-C33A6E00D4A2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0F7F4BD4-D07A-4590-96F3-204C29AA8158}" type="sibTrans" cxnId="{28C44F1D-A865-4273-9B77-C33A6E00D4A2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5178F60D-3067-430B-8AC5-E18EFED555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b="1" dirty="0" smtClean="0">
            <a:latin typeface="Tahoma" pitchFamily="34" charset="0"/>
            <a:cs typeface="Tahoma" pitchFamily="34" charset="0"/>
          </a:endParaRPr>
        </a:p>
      </dgm:t>
    </dgm:pt>
    <dgm:pt modelId="{48AC0202-6C0C-4813-A2B1-96EF819BDA0B}" type="parTrans" cxnId="{C1AD69E3-3E22-45F1-BC1B-871ADBCC81EF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9DA108E-BA76-49C3-BECE-6008A0BD6F98}" type="sibTrans" cxnId="{C1AD69E3-3E22-45F1-BC1B-871ADBCC81EF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D2A52371-546D-481E-815C-1053D370BB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b="1" dirty="0" smtClean="0">
            <a:latin typeface="Tahoma" pitchFamily="34" charset="0"/>
            <a:cs typeface="Tahoma" pitchFamily="34" charset="0"/>
          </a:endParaRPr>
        </a:p>
      </dgm:t>
    </dgm:pt>
    <dgm:pt modelId="{6976B0BB-C9C4-4A5F-B445-0AB178ADC0F2}" type="parTrans" cxnId="{5D64374D-61AE-4F6D-8181-2155041FD601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C4E539E6-99BC-49C9-8CDC-B5F4AB7DECE3}" type="sibTrans" cxnId="{5D64374D-61AE-4F6D-8181-2155041FD601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2F7E3CE0-AF1C-44CC-8F49-9412E69DCF2C}">
      <dgm:prSet phldrT="[Text]"/>
      <dgm:spPr/>
      <dgm:t>
        <a:bodyPr/>
        <a:lstStyle/>
        <a:p>
          <a:r>
            <a:rPr lang="pt-PT" b="1" noProof="0" dirty="0" smtClean="0">
              <a:latin typeface="Tahoma" pitchFamily="34" charset="0"/>
              <a:cs typeface="Tahoma" pitchFamily="34" charset="0"/>
            </a:rPr>
            <a:t>Fecha o pedido</a:t>
          </a:r>
        </a:p>
      </dgm:t>
    </dgm:pt>
    <dgm:pt modelId="{52DD84F3-B060-4C26-8D31-0797A83686AA}" type="parTrans" cxnId="{191E201C-A5BA-4E3F-9EA8-048989733F5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1DD1E6F4-B0E6-4309-A502-556C74E75D21}" type="sibTrans" cxnId="{191E201C-A5BA-4E3F-9EA8-048989733F50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C42A9FE7-BC7D-4CD0-8185-116E6A678371}" type="pres">
      <dgm:prSet presAssocID="{6AC43285-93F6-4D6E-A3C3-E3B44AC7CBF2}" presName="CompostProcess" presStyleCnt="0">
        <dgm:presLayoutVars>
          <dgm:dir/>
          <dgm:resizeHandles val="exact"/>
        </dgm:presLayoutVars>
      </dgm:prSet>
      <dgm:spPr/>
    </dgm:pt>
    <dgm:pt modelId="{61A935AE-A475-4704-82E2-E47287288982}" type="pres">
      <dgm:prSet presAssocID="{6AC43285-93F6-4D6E-A3C3-E3B44AC7CBF2}" presName="arrow" presStyleLbl="bgShp" presStyleIdx="0" presStyleCnt="1"/>
      <dgm:spPr/>
    </dgm:pt>
    <dgm:pt modelId="{1AC8E4D6-43AB-4B77-BAF0-46175BFB7E56}" type="pres">
      <dgm:prSet presAssocID="{6AC43285-93F6-4D6E-A3C3-E3B44AC7CBF2}" presName="linearProcess" presStyleCnt="0"/>
      <dgm:spPr/>
    </dgm:pt>
    <dgm:pt modelId="{9AA3E5B1-3828-4836-ADEC-34B876D707CF}" type="pres">
      <dgm:prSet presAssocID="{2E300826-A9F3-4997-9873-324821BECDB7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C272D-0129-45D3-A447-0E41DA6BED8F}" type="pres">
      <dgm:prSet presAssocID="{99C8FBC3-7B1F-49C0-82B1-FE6124DF9D7A}" presName="sibTrans" presStyleCnt="0"/>
      <dgm:spPr/>
    </dgm:pt>
    <dgm:pt modelId="{02DCFA5E-2333-4002-90C7-7C4721BF4E8D}" type="pres">
      <dgm:prSet presAssocID="{22D25BC9-C709-4750-9E94-D73CE9EA31C5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8A06-3E20-4C79-998A-E4781652EE63}" type="pres">
      <dgm:prSet presAssocID="{3A39866E-29B6-4EEF-8365-3AFD7A599733}" presName="sibTrans" presStyleCnt="0"/>
      <dgm:spPr/>
    </dgm:pt>
    <dgm:pt modelId="{4D6454AE-B0AA-4641-A964-42BF688A0D25}" type="pres">
      <dgm:prSet presAssocID="{84FD95DE-C999-4EC4-82FD-6462BF77FDF2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A47C0-8BEB-4972-86FB-63B676AE6DE6}" type="pres">
      <dgm:prSet presAssocID="{0F7F4BD4-D07A-4590-96F3-204C29AA8158}" presName="sibTrans" presStyleCnt="0"/>
      <dgm:spPr/>
    </dgm:pt>
    <dgm:pt modelId="{A3C36A8D-4171-46CD-8BCD-B4E694F9F25D}" type="pres">
      <dgm:prSet presAssocID="{1FCEF694-9BAA-4601-9BD0-DE49063FE241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A30FF-CDC1-49C6-8E63-87F855FF3BCE}" type="pres">
      <dgm:prSet presAssocID="{BF73EC46-3BAE-4A29-B3AC-90EBAFB1D481}" presName="sibTrans" presStyleCnt="0"/>
      <dgm:spPr/>
    </dgm:pt>
    <dgm:pt modelId="{B9D8446F-E8C5-4ACA-B1E4-C2FCBA2AE9F3}" type="pres">
      <dgm:prSet presAssocID="{4073C7CB-85D3-46E8-89BD-E9772E99BF2C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99A1-C0D4-4C32-AE7A-1B80E5D743A0}" type="pres">
      <dgm:prSet presAssocID="{DA68A6CF-C63F-485A-9EDF-D458184DB04F}" presName="sibTrans" presStyleCnt="0"/>
      <dgm:spPr/>
    </dgm:pt>
    <dgm:pt modelId="{5BDD03E0-16A2-4B91-B8D2-E310E006B6A1}" type="pres">
      <dgm:prSet presAssocID="{AF425A9E-351B-432B-93AA-7546C350DA64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E812-8366-4B4A-97EF-ED31914E81D4}" type="pres">
      <dgm:prSet presAssocID="{477E5341-E127-4307-BA04-04B35616B877}" presName="sibTrans" presStyleCnt="0"/>
      <dgm:spPr/>
    </dgm:pt>
    <dgm:pt modelId="{37DC3B39-7D59-49EE-8891-CF0F08CEC50C}" type="pres">
      <dgm:prSet presAssocID="{5178F60D-3067-430B-8AC5-E18EFED555BA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747C-5D68-45ED-ABE7-14D7EACA2075}" type="pres">
      <dgm:prSet presAssocID="{29DA108E-BA76-49C3-BECE-6008A0BD6F98}" presName="sibTrans" presStyleCnt="0"/>
      <dgm:spPr/>
    </dgm:pt>
    <dgm:pt modelId="{EFD23902-C69A-4523-AF8B-623555E364FF}" type="pres">
      <dgm:prSet presAssocID="{D2A52371-546D-481E-815C-1053D370BB5A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383A-AF0B-4E05-8D8E-DCE059F62552}" type="pres">
      <dgm:prSet presAssocID="{C4E539E6-99BC-49C9-8CDC-B5F4AB7DECE3}" presName="sibTrans" presStyleCnt="0"/>
      <dgm:spPr/>
    </dgm:pt>
    <dgm:pt modelId="{8270FEDA-E115-4530-8CFC-3C9CB4FB2CE0}" type="pres">
      <dgm:prSet presAssocID="{2F7E3CE0-AF1C-44CC-8F49-9412E69DCF2C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4C1FF-EBA8-4B1A-A141-6D4B53899C8D}" type="presOf" srcId="{4073C7CB-85D3-46E8-89BD-E9772E99BF2C}" destId="{B9D8446F-E8C5-4ACA-B1E4-C2FCBA2AE9F3}" srcOrd="0" destOrd="0" presId="urn:microsoft.com/office/officeart/2005/8/layout/hProcess9"/>
    <dgm:cxn modelId="{A75E7F93-46B6-426C-B3AD-25A99167CC69}" type="presOf" srcId="{2F7E3CE0-AF1C-44CC-8F49-9412E69DCF2C}" destId="{8270FEDA-E115-4530-8CFC-3C9CB4FB2CE0}" srcOrd="0" destOrd="0" presId="urn:microsoft.com/office/officeart/2005/8/layout/hProcess9"/>
    <dgm:cxn modelId="{AB12AD5B-31A6-4719-9F9D-38125A799C82}" type="presOf" srcId="{84FD95DE-C999-4EC4-82FD-6462BF77FDF2}" destId="{4D6454AE-B0AA-4641-A964-42BF688A0D25}" srcOrd="0" destOrd="0" presId="urn:microsoft.com/office/officeart/2005/8/layout/hProcess9"/>
    <dgm:cxn modelId="{EACA7D93-BDA4-4B1C-8A1E-8FFFB421F74D}" srcId="{6AC43285-93F6-4D6E-A3C3-E3B44AC7CBF2}" destId="{AF425A9E-351B-432B-93AA-7546C350DA64}" srcOrd="5" destOrd="0" parTransId="{78D69139-8C0A-46E2-B3F9-30D54A838884}" sibTransId="{477E5341-E127-4307-BA04-04B35616B877}"/>
    <dgm:cxn modelId="{3BFFF447-9754-41FA-9620-E8067385B5D6}" type="presOf" srcId="{5178F60D-3067-430B-8AC5-E18EFED555BA}" destId="{37DC3B39-7D59-49EE-8891-CF0F08CEC50C}" srcOrd="0" destOrd="0" presId="urn:microsoft.com/office/officeart/2005/8/layout/hProcess9"/>
    <dgm:cxn modelId="{5F8F26D1-CE55-448B-96B1-C048B88810E9}" type="presOf" srcId="{2E300826-A9F3-4997-9873-324821BECDB7}" destId="{9AA3E5B1-3828-4836-ADEC-34B876D707CF}" srcOrd="0" destOrd="0" presId="urn:microsoft.com/office/officeart/2005/8/layout/hProcess9"/>
    <dgm:cxn modelId="{368E8564-65E7-4C49-8817-72F05B0EA5D4}" type="presOf" srcId="{1FCEF694-9BAA-4601-9BD0-DE49063FE241}" destId="{A3C36A8D-4171-46CD-8BCD-B4E694F9F25D}" srcOrd="0" destOrd="0" presId="urn:microsoft.com/office/officeart/2005/8/layout/hProcess9"/>
    <dgm:cxn modelId="{409DC6A8-0E4C-4D37-91F1-4FAA1B6A842F}" type="presOf" srcId="{6AC43285-93F6-4D6E-A3C3-E3B44AC7CBF2}" destId="{C42A9FE7-BC7D-4CD0-8185-116E6A678371}" srcOrd="0" destOrd="0" presId="urn:microsoft.com/office/officeart/2005/8/layout/hProcess9"/>
    <dgm:cxn modelId="{191E201C-A5BA-4E3F-9EA8-048989733F50}" srcId="{6AC43285-93F6-4D6E-A3C3-E3B44AC7CBF2}" destId="{2F7E3CE0-AF1C-44CC-8F49-9412E69DCF2C}" srcOrd="8" destOrd="0" parTransId="{52DD84F3-B060-4C26-8D31-0797A83686AA}" sibTransId="{1DD1E6F4-B0E6-4309-A502-556C74E75D21}"/>
    <dgm:cxn modelId="{C1AD69E3-3E22-45F1-BC1B-871ADBCC81EF}" srcId="{6AC43285-93F6-4D6E-A3C3-E3B44AC7CBF2}" destId="{5178F60D-3067-430B-8AC5-E18EFED555BA}" srcOrd="6" destOrd="0" parTransId="{48AC0202-6C0C-4813-A2B1-96EF819BDA0B}" sibTransId="{29DA108E-BA76-49C3-BECE-6008A0BD6F98}"/>
    <dgm:cxn modelId="{0376BF77-DD0F-47C0-B7DD-C71F970FD190}" srcId="{6AC43285-93F6-4D6E-A3C3-E3B44AC7CBF2}" destId="{2E300826-A9F3-4997-9873-324821BECDB7}" srcOrd="0" destOrd="0" parTransId="{5EE75471-E718-4923-B4BF-598533148B19}" sibTransId="{99C8FBC3-7B1F-49C0-82B1-FE6124DF9D7A}"/>
    <dgm:cxn modelId="{5D64374D-61AE-4F6D-8181-2155041FD601}" srcId="{6AC43285-93F6-4D6E-A3C3-E3B44AC7CBF2}" destId="{D2A52371-546D-481E-815C-1053D370BB5A}" srcOrd="7" destOrd="0" parTransId="{6976B0BB-C9C4-4A5F-B445-0AB178ADC0F2}" sibTransId="{C4E539E6-99BC-49C9-8CDC-B5F4AB7DECE3}"/>
    <dgm:cxn modelId="{50C70D74-1B10-482E-9FA3-4459F1EE4CF1}" type="presOf" srcId="{AF425A9E-351B-432B-93AA-7546C350DA64}" destId="{5BDD03E0-16A2-4B91-B8D2-E310E006B6A1}" srcOrd="0" destOrd="0" presId="urn:microsoft.com/office/officeart/2005/8/layout/hProcess9"/>
    <dgm:cxn modelId="{28C44F1D-A865-4273-9B77-C33A6E00D4A2}" srcId="{6AC43285-93F6-4D6E-A3C3-E3B44AC7CBF2}" destId="{84FD95DE-C999-4EC4-82FD-6462BF77FDF2}" srcOrd="2" destOrd="0" parTransId="{37361A05-F9E4-41EC-91D8-CCAAB828A404}" sibTransId="{0F7F4BD4-D07A-4590-96F3-204C29AA8158}"/>
    <dgm:cxn modelId="{B1ECA7AE-0B8D-4FB1-B533-F65B81D821D6}" srcId="{6AC43285-93F6-4D6E-A3C3-E3B44AC7CBF2}" destId="{22D25BC9-C709-4750-9E94-D73CE9EA31C5}" srcOrd="1" destOrd="0" parTransId="{BD9D0D91-7DD3-4CD6-9107-CB0F9CCA1E39}" sibTransId="{3A39866E-29B6-4EEF-8365-3AFD7A599733}"/>
    <dgm:cxn modelId="{373B9620-6E57-41FF-AC39-281B6990618E}" srcId="{6AC43285-93F6-4D6E-A3C3-E3B44AC7CBF2}" destId="{1FCEF694-9BAA-4601-9BD0-DE49063FE241}" srcOrd="3" destOrd="0" parTransId="{AF190F39-4567-4951-B4D1-11B222F7B8C7}" sibTransId="{BF73EC46-3BAE-4A29-B3AC-90EBAFB1D481}"/>
    <dgm:cxn modelId="{B1CFF650-04CA-494A-89D4-684C511A6E9C}" type="presOf" srcId="{22D25BC9-C709-4750-9E94-D73CE9EA31C5}" destId="{02DCFA5E-2333-4002-90C7-7C4721BF4E8D}" srcOrd="0" destOrd="0" presId="urn:microsoft.com/office/officeart/2005/8/layout/hProcess9"/>
    <dgm:cxn modelId="{5DF2A0DC-7DB1-49B3-9EB2-81F9CD6D1196}" srcId="{6AC43285-93F6-4D6E-A3C3-E3B44AC7CBF2}" destId="{4073C7CB-85D3-46E8-89BD-E9772E99BF2C}" srcOrd="4" destOrd="0" parTransId="{503602F2-EC82-40FD-9CB9-590C1D1A6CBF}" sibTransId="{DA68A6CF-C63F-485A-9EDF-D458184DB04F}"/>
    <dgm:cxn modelId="{9AD827E2-5F0E-4A5C-AEFD-E23D7E91A4B1}" type="presOf" srcId="{D2A52371-546D-481E-815C-1053D370BB5A}" destId="{EFD23902-C69A-4523-AF8B-623555E364FF}" srcOrd="0" destOrd="0" presId="urn:microsoft.com/office/officeart/2005/8/layout/hProcess9"/>
    <dgm:cxn modelId="{E4032BD0-13AA-4536-981A-FA990C3F0586}" type="presParOf" srcId="{C42A9FE7-BC7D-4CD0-8185-116E6A678371}" destId="{61A935AE-A475-4704-82E2-E47287288982}" srcOrd="0" destOrd="0" presId="urn:microsoft.com/office/officeart/2005/8/layout/hProcess9"/>
    <dgm:cxn modelId="{FE988961-E281-40D2-9C08-110BF5F12805}" type="presParOf" srcId="{C42A9FE7-BC7D-4CD0-8185-116E6A678371}" destId="{1AC8E4D6-43AB-4B77-BAF0-46175BFB7E56}" srcOrd="1" destOrd="0" presId="urn:microsoft.com/office/officeart/2005/8/layout/hProcess9"/>
    <dgm:cxn modelId="{CD2E4F48-8A5D-4E20-A5EF-9341EDC6A38C}" type="presParOf" srcId="{1AC8E4D6-43AB-4B77-BAF0-46175BFB7E56}" destId="{9AA3E5B1-3828-4836-ADEC-34B876D707CF}" srcOrd="0" destOrd="0" presId="urn:microsoft.com/office/officeart/2005/8/layout/hProcess9"/>
    <dgm:cxn modelId="{A928685C-3EA5-4260-B9B3-3713534E258C}" type="presParOf" srcId="{1AC8E4D6-43AB-4B77-BAF0-46175BFB7E56}" destId="{2B0C272D-0129-45D3-A447-0E41DA6BED8F}" srcOrd="1" destOrd="0" presId="urn:microsoft.com/office/officeart/2005/8/layout/hProcess9"/>
    <dgm:cxn modelId="{BC7764CE-1A28-445F-84C3-64865DA21C57}" type="presParOf" srcId="{1AC8E4D6-43AB-4B77-BAF0-46175BFB7E56}" destId="{02DCFA5E-2333-4002-90C7-7C4721BF4E8D}" srcOrd="2" destOrd="0" presId="urn:microsoft.com/office/officeart/2005/8/layout/hProcess9"/>
    <dgm:cxn modelId="{A9240F86-5691-4B9E-84B5-5A5A7CD88732}" type="presParOf" srcId="{1AC8E4D6-43AB-4B77-BAF0-46175BFB7E56}" destId="{E73D8A06-3E20-4C79-998A-E4781652EE63}" srcOrd="3" destOrd="0" presId="urn:microsoft.com/office/officeart/2005/8/layout/hProcess9"/>
    <dgm:cxn modelId="{3C791326-799E-4A4D-A160-5F179EC50141}" type="presParOf" srcId="{1AC8E4D6-43AB-4B77-BAF0-46175BFB7E56}" destId="{4D6454AE-B0AA-4641-A964-42BF688A0D25}" srcOrd="4" destOrd="0" presId="urn:microsoft.com/office/officeart/2005/8/layout/hProcess9"/>
    <dgm:cxn modelId="{0FFA584C-57E8-4B17-A0B0-1B67C004E189}" type="presParOf" srcId="{1AC8E4D6-43AB-4B77-BAF0-46175BFB7E56}" destId="{372A47C0-8BEB-4972-86FB-63B676AE6DE6}" srcOrd="5" destOrd="0" presId="urn:microsoft.com/office/officeart/2005/8/layout/hProcess9"/>
    <dgm:cxn modelId="{07445761-5902-4C63-9360-A15E4C3D038A}" type="presParOf" srcId="{1AC8E4D6-43AB-4B77-BAF0-46175BFB7E56}" destId="{A3C36A8D-4171-46CD-8BCD-B4E694F9F25D}" srcOrd="6" destOrd="0" presId="urn:microsoft.com/office/officeart/2005/8/layout/hProcess9"/>
    <dgm:cxn modelId="{44E598DA-3602-4863-8F58-19E9AAE5F97B}" type="presParOf" srcId="{1AC8E4D6-43AB-4B77-BAF0-46175BFB7E56}" destId="{54FA30FF-CDC1-49C6-8E63-87F855FF3BCE}" srcOrd="7" destOrd="0" presId="urn:microsoft.com/office/officeart/2005/8/layout/hProcess9"/>
    <dgm:cxn modelId="{BCCC3954-C7DE-4226-B6B1-C3A7BA1CA548}" type="presParOf" srcId="{1AC8E4D6-43AB-4B77-BAF0-46175BFB7E56}" destId="{B9D8446F-E8C5-4ACA-B1E4-C2FCBA2AE9F3}" srcOrd="8" destOrd="0" presId="urn:microsoft.com/office/officeart/2005/8/layout/hProcess9"/>
    <dgm:cxn modelId="{0E08E3C2-3ED8-45C2-B726-FF62ACAC014B}" type="presParOf" srcId="{1AC8E4D6-43AB-4B77-BAF0-46175BFB7E56}" destId="{4F0299A1-C0D4-4C32-AE7A-1B80E5D743A0}" srcOrd="9" destOrd="0" presId="urn:microsoft.com/office/officeart/2005/8/layout/hProcess9"/>
    <dgm:cxn modelId="{EA2A1F75-ABF4-4A36-BC1F-CEF6116F2937}" type="presParOf" srcId="{1AC8E4D6-43AB-4B77-BAF0-46175BFB7E56}" destId="{5BDD03E0-16A2-4B91-B8D2-E310E006B6A1}" srcOrd="10" destOrd="0" presId="urn:microsoft.com/office/officeart/2005/8/layout/hProcess9"/>
    <dgm:cxn modelId="{9C4803FC-0AB2-41C8-AD7A-9857BDDF8733}" type="presParOf" srcId="{1AC8E4D6-43AB-4B77-BAF0-46175BFB7E56}" destId="{C106E812-8366-4B4A-97EF-ED31914E81D4}" srcOrd="11" destOrd="0" presId="urn:microsoft.com/office/officeart/2005/8/layout/hProcess9"/>
    <dgm:cxn modelId="{5C19C112-EC95-4128-84C5-63EC03631A40}" type="presParOf" srcId="{1AC8E4D6-43AB-4B77-BAF0-46175BFB7E56}" destId="{37DC3B39-7D59-49EE-8891-CF0F08CEC50C}" srcOrd="12" destOrd="0" presId="urn:microsoft.com/office/officeart/2005/8/layout/hProcess9"/>
    <dgm:cxn modelId="{3CF1F839-8B75-41A9-BF01-F8DFE0F657CE}" type="presParOf" srcId="{1AC8E4D6-43AB-4B77-BAF0-46175BFB7E56}" destId="{7BC4747C-5D68-45ED-ABE7-14D7EACA2075}" srcOrd="13" destOrd="0" presId="urn:microsoft.com/office/officeart/2005/8/layout/hProcess9"/>
    <dgm:cxn modelId="{7DF2FE57-8025-47D7-A0CA-17949E27DD38}" type="presParOf" srcId="{1AC8E4D6-43AB-4B77-BAF0-46175BFB7E56}" destId="{EFD23902-C69A-4523-AF8B-623555E364FF}" srcOrd="14" destOrd="0" presId="urn:microsoft.com/office/officeart/2005/8/layout/hProcess9"/>
    <dgm:cxn modelId="{DF2B2CD9-02BE-49B9-ACE1-F67A80569C8E}" type="presParOf" srcId="{1AC8E4D6-43AB-4B77-BAF0-46175BFB7E56}" destId="{130F383A-AF0B-4E05-8D8E-DCE059F62552}" srcOrd="15" destOrd="0" presId="urn:microsoft.com/office/officeart/2005/8/layout/hProcess9"/>
    <dgm:cxn modelId="{FE23560C-BD74-4DAD-80AF-C24FDA7A1A6B}" type="presParOf" srcId="{1AC8E4D6-43AB-4B77-BAF0-46175BFB7E56}" destId="{8270FEDA-E115-4530-8CFC-3C9CB4FB2CE0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935AE-A475-4704-82E2-E47287288982}">
      <dsp:nvSpPr>
        <dsp:cNvPr id="0" name=""/>
        <dsp:cNvSpPr/>
      </dsp:nvSpPr>
      <dsp:spPr>
        <a:xfrm>
          <a:off x="653472" y="0"/>
          <a:ext cx="7406022" cy="217601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3E5B1-3828-4836-ADEC-34B876D707CF}">
      <dsp:nvSpPr>
        <dsp:cNvPr id="0" name=""/>
        <dsp:cNvSpPr/>
      </dsp:nvSpPr>
      <dsp:spPr>
        <a:xfrm>
          <a:off x="2446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Procura o produto no site</a:t>
          </a:r>
          <a:endParaRPr lang="pt-BR" sz="1000" b="1" kern="1200" noProof="0">
            <a:latin typeface="Tahoma" pitchFamily="34" charset="0"/>
            <a:cs typeface="Tahoma" pitchFamily="34" charset="0"/>
          </a:endParaRPr>
        </a:p>
      </dsp:txBody>
      <dsp:txXfrm>
        <a:off x="2446" y="652804"/>
        <a:ext cx="926391" cy="870406"/>
      </dsp:txXfrm>
    </dsp:sp>
    <dsp:sp modelId="{02DCFA5E-2333-4002-90C7-7C4721BF4E8D}">
      <dsp:nvSpPr>
        <dsp:cNvPr id="0" name=""/>
        <dsp:cNvSpPr/>
      </dsp:nvSpPr>
      <dsp:spPr>
        <a:xfrm>
          <a:off x="975156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Escolhe o produto</a:t>
          </a:r>
          <a:endParaRPr lang="pt-BR" sz="1000" b="1" kern="1200" noProof="0">
            <a:latin typeface="Tahoma" pitchFamily="34" charset="0"/>
            <a:cs typeface="Tahoma" pitchFamily="34" charset="0"/>
          </a:endParaRPr>
        </a:p>
      </dsp:txBody>
      <dsp:txXfrm>
        <a:off x="975156" y="652804"/>
        <a:ext cx="926391" cy="870406"/>
      </dsp:txXfrm>
    </dsp:sp>
    <dsp:sp modelId="{4D6454AE-B0AA-4641-A964-42BF688A0D25}">
      <dsp:nvSpPr>
        <dsp:cNvPr id="0" name=""/>
        <dsp:cNvSpPr/>
      </dsp:nvSpPr>
      <dsp:spPr>
        <a:xfrm>
          <a:off x="1947867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dirty="0" smtClean="0">
              <a:latin typeface="Tahoma" pitchFamily="34" charset="0"/>
              <a:cs typeface="Tahoma" pitchFamily="34" charset="0"/>
            </a:rPr>
            <a:t>Coloca o produto no carrinho de compras</a:t>
          </a:r>
          <a:endParaRPr lang="pt-BR" sz="1000" b="1" kern="1200" noProof="0" dirty="0">
            <a:latin typeface="Tahoma" pitchFamily="34" charset="0"/>
            <a:cs typeface="Tahoma" pitchFamily="34" charset="0"/>
          </a:endParaRPr>
        </a:p>
      </dsp:txBody>
      <dsp:txXfrm>
        <a:off x="1947867" y="652804"/>
        <a:ext cx="926391" cy="870406"/>
      </dsp:txXfrm>
    </dsp:sp>
    <dsp:sp modelId="{A3C36A8D-4171-46CD-8BCD-B4E694F9F25D}">
      <dsp:nvSpPr>
        <dsp:cNvPr id="0" name=""/>
        <dsp:cNvSpPr/>
      </dsp:nvSpPr>
      <dsp:spPr>
        <a:xfrm>
          <a:off x="2920577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Cria registro no site de e-commerce</a:t>
          </a:r>
        </a:p>
      </dsp:txBody>
      <dsp:txXfrm>
        <a:off x="2920577" y="652804"/>
        <a:ext cx="926391" cy="870406"/>
      </dsp:txXfrm>
    </dsp:sp>
    <dsp:sp modelId="{B9D8446F-E8C5-4ACA-B1E4-C2FCBA2AE9F3}">
      <dsp:nvSpPr>
        <dsp:cNvPr id="0" name=""/>
        <dsp:cNvSpPr/>
      </dsp:nvSpPr>
      <dsp:spPr>
        <a:xfrm>
          <a:off x="3893288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Preenche cadastro</a:t>
          </a:r>
        </a:p>
      </dsp:txBody>
      <dsp:txXfrm>
        <a:off x="3893288" y="652804"/>
        <a:ext cx="926391" cy="870406"/>
      </dsp:txXfrm>
    </dsp:sp>
    <dsp:sp modelId="{5BDD03E0-16A2-4B91-B8D2-E310E006B6A1}">
      <dsp:nvSpPr>
        <dsp:cNvPr id="0" name=""/>
        <dsp:cNvSpPr/>
      </dsp:nvSpPr>
      <dsp:spPr>
        <a:xfrm>
          <a:off x="4865999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Volta para o carrinho de compras</a:t>
          </a:r>
        </a:p>
      </dsp:txBody>
      <dsp:txXfrm>
        <a:off x="4865999" y="652804"/>
        <a:ext cx="926391" cy="870406"/>
      </dsp:txXfrm>
    </dsp:sp>
    <dsp:sp modelId="{37DC3B39-7D59-49EE-8891-CF0F08CEC50C}">
      <dsp:nvSpPr>
        <dsp:cNvPr id="0" name=""/>
        <dsp:cNvSpPr/>
      </dsp:nvSpPr>
      <dsp:spPr>
        <a:xfrm>
          <a:off x="5838709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Escolhe meio de pagamento</a:t>
          </a:r>
        </a:p>
      </dsp:txBody>
      <dsp:txXfrm>
        <a:off x="5838709" y="652804"/>
        <a:ext cx="926391" cy="870406"/>
      </dsp:txXfrm>
    </dsp:sp>
    <dsp:sp modelId="{EFD23902-C69A-4523-AF8B-623555E364FF}">
      <dsp:nvSpPr>
        <dsp:cNvPr id="0" name=""/>
        <dsp:cNvSpPr/>
      </dsp:nvSpPr>
      <dsp:spPr>
        <a:xfrm>
          <a:off x="6811420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smtClean="0">
              <a:latin typeface="Tahoma" pitchFamily="34" charset="0"/>
              <a:cs typeface="Tahoma" pitchFamily="34" charset="0"/>
            </a:rPr>
            <a:t>Coloca informação do meio de pagamento</a:t>
          </a:r>
        </a:p>
      </dsp:txBody>
      <dsp:txXfrm>
        <a:off x="6811420" y="652804"/>
        <a:ext cx="926391" cy="870406"/>
      </dsp:txXfrm>
    </dsp:sp>
    <dsp:sp modelId="{8270FEDA-E115-4530-8CFC-3C9CB4FB2CE0}">
      <dsp:nvSpPr>
        <dsp:cNvPr id="0" name=""/>
        <dsp:cNvSpPr/>
      </dsp:nvSpPr>
      <dsp:spPr>
        <a:xfrm>
          <a:off x="7784130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dirty="0" smtClean="0">
              <a:latin typeface="Tahoma" pitchFamily="34" charset="0"/>
              <a:cs typeface="Tahoma" pitchFamily="34" charset="0"/>
            </a:rPr>
            <a:t>Fecha o pedido</a:t>
          </a:r>
        </a:p>
      </dsp:txBody>
      <dsp:txXfrm>
        <a:off x="7784130" y="652804"/>
        <a:ext cx="926391" cy="870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935AE-A475-4704-82E2-E47287288982}">
      <dsp:nvSpPr>
        <dsp:cNvPr id="0" name=""/>
        <dsp:cNvSpPr/>
      </dsp:nvSpPr>
      <dsp:spPr>
        <a:xfrm>
          <a:off x="653472" y="0"/>
          <a:ext cx="7406022" cy="217601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3E5B1-3828-4836-ADEC-34B876D707CF}">
      <dsp:nvSpPr>
        <dsp:cNvPr id="0" name=""/>
        <dsp:cNvSpPr/>
      </dsp:nvSpPr>
      <dsp:spPr>
        <a:xfrm>
          <a:off x="2446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dirty="0" smtClean="0">
              <a:latin typeface="Tahoma" pitchFamily="34" charset="0"/>
              <a:cs typeface="Tahoma" pitchFamily="34" charset="0"/>
            </a:rPr>
            <a:t>Procura o produto no site</a:t>
          </a:r>
          <a:endParaRPr lang="pt-BR" sz="1200" b="1" kern="1200" noProof="0" dirty="0">
            <a:latin typeface="Tahoma" pitchFamily="34" charset="0"/>
            <a:cs typeface="Tahoma" pitchFamily="34" charset="0"/>
          </a:endParaRPr>
        </a:p>
      </dsp:txBody>
      <dsp:txXfrm>
        <a:off x="2446" y="652804"/>
        <a:ext cx="926391" cy="870406"/>
      </dsp:txXfrm>
    </dsp:sp>
    <dsp:sp modelId="{02DCFA5E-2333-4002-90C7-7C4721BF4E8D}">
      <dsp:nvSpPr>
        <dsp:cNvPr id="0" name=""/>
        <dsp:cNvSpPr/>
      </dsp:nvSpPr>
      <dsp:spPr>
        <a:xfrm>
          <a:off x="975156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smtClean="0">
              <a:latin typeface="Tahoma" pitchFamily="34" charset="0"/>
              <a:cs typeface="Tahoma" pitchFamily="34" charset="0"/>
            </a:rPr>
            <a:t>Escolhe o produto</a:t>
          </a:r>
          <a:endParaRPr lang="pt-BR" sz="1200" b="1" kern="1200" noProof="0">
            <a:latin typeface="Tahoma" pitchFamily="34" charset="0"/>
            <a:cs typeface="Tahoma" pitchFamily="34" charset="0"/>
          </a:endParaRPr>
        </a:p>
      </dsp:txBody>
      <dsp:txXfrm>
        <a:off x="975156" y="652804"/>
        <a:ext cx="926391" cy="870406"/>
      </dsp:txXfrm>
    </dsp:sp>
    <dsp:sp modelId="{4D6454AE-B0AA-4641-A964-42BF688A0D25}">
      <dsp:nvSpPr>
        <dsp:cNvPr id="0" name=""/>
        <dsp:cNvSpPr/>
      </dsp:nvSpPr>
      <dsp:spPr>
        <a:xfrm>
          <a:off x="1947867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smtClean="0">
              <a:latin typeface="Tahoma" pitchFamily="34" charset="0"/>
              <a:cs typeface="Tahoma" pitchFamily="34" charset="0"/>
            </a:rPr>
            <a:t>Clica em PayPal</a:t>
          </a:r>
          <a:endParaRPr lang="pt-BR" sz="1200" b="1" kern="1200" noProof="0">
            <a:latin typeface="Tahoma" pitchFamily="34" charset="0"/>
            <a:cs typeface="Tahoma" pitchFamily="34" charset="0"/>
          </a:endParaRPr>
        </a:p>
      </dsp:txBody>
      <dsp:txXfrm>
        <a:off x="1947867" y="652804"/>
        <a:ext cx="926391" cy="870406"/>
      </dsp:txXfrm>
    </dsp:sp>
    <dsp:sp modelId="{A3C36A8D-4171-46CD-8BCD-B4E694F9F25D}">
      <dsp:nvSpPr>
        <dsp:cNvPr id="0" name=""/>
        <dsp:cNvSpPr/>
      </dsp:nvSpPr>
      <dsp:spPr>
        <a:xfrm>
          <a:off x="2920577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smtClean="0">
              <a:latin typeface="Tahoma" pitchFamily="34" charset="0"/>
              <a:cs typeface="Tahoma" pitchFamily="34" charset="0"/>
            </a:rPr>
            <a:t>Coloca usuário e senha do PayPal</a:t>
          </a:r>
        </a:p>
      </dsp:txBody>
      <dsp:txXfrm>
        <a:off x="2920577" y="652804"/>
        <a:ext cx="926391" cy="870406"/>
      </dsp:txXfrm>
    </dsp:sp>
    <dsp:sp modelId="{B9D8446F-E8C5-4ACA-B1E4-C2FCBA2AE9F3}">
      <dsp:nvSpPr>
        <dsp:cNvPr id="0" name=""/>
        <dsp:cNvSpPr/>
      </dsp:nvSpPr>
      <dsp:spPr>
        <a:xfrm>
          <a:off x="3893288" y="652804"/>
          <a:ext cx="926391" cy="8704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noProof="0" smtClean="0">
            <a:latin typeface="Tahoma" pitchFamily="34" charset="0"/>
            <a:cs typeface="Tahoma" pitchFamily="34" charset="0"/>
          </a:endParaRPr>
        </a:p>
      </dsp:txBody>
      <dsp:txXfrm>
        <a:off x="3893288" y="652804"/>
        <a:ext cx="926391" cy="870406"/>
      </dsp:txXfrm>
    </dsp:sp>
    <dsp:sp modelId="{5BDD03E0-16A2-4B91-B8D2-E310E006B6A1}">
      <dsp:nvSpPr>
        <dsp:cNvPr id="0" name=""/>
        <dsp:cNvSpPr/>
      </dsp:nvSpPr>
      <dsp:spPr>
        <a:xfrm>
          <a:off x="4865999" y="652804"/>
          <a:ext cx="926391" cy="8704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Tahoma" pitchFamily="34" charset="0"/>
            <a:cs typeface="Tahoma" pitchFamily="34" charset="0"/>
          </a:endParaRPr>
        </a:p>
      </dsp:txBody>
      <dsp:txXfrm>
        <a:off x="4865999" y="652804"/>
        <a:ext cx="926391" cy="870406"/>
      </dsp:txXfrm>
    </dsp:sp>
    <dsp:sp modelId="{37DC3B39-7D59-49EE-8891-CF0F08CEC50C}">
      <dsp:nvSpPr>
        <dsp:cNvPr id="0" name=""/>
        <dsp:cNvSpPr/>
      </dsp:nvSpPr>
      <dsp:spPr>
        <a:xfrm>
          <a:off x="5838709" y="652804"/>
          <a:ext cx="926391" cy="8704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Tahoma" pitchFamily="34" charset="0"/>
            <a:cs typeface="Tahoma" pitchFamily="34" charset="0"/>
          </a:endParaRPr>
        </a:p>
      </dsp:txBody>
      <dsp:txXfrm>
        <a:off x="5838709" y="652804"/>
        <a:ext cx="926391" cy="870406"/>
      </dsp:txXfrm>
    </dsp:sp>
    <dsp:sp modelId="{EFD23902-C69A-4523-AF8B-623555E364FF}">
      <dsp:nvSpPr>
        <dsp:cNvPr id="0" name=""/>
        <dsp:cNvSpPr/>
      </dsp:nvSpPr>
      <dsp:spPr>
        <a:xfrm>
          <a:off x="6811420" y="652804"/>
          <a:ext cx="926391" cy="8704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Tahoma" pitchFamily="34" charset="0"/>
            <a:cs typeface="Tahoma" pitchFamily="34" charset="0"/>
          </a:endParaRPr>
        </a:p>
      </dsp:txBody>
      <dsp:txXfrm>
        <a:off x="6811420" y="652804"/>
        <a:ext cx="926391" cy="870406"/>
      </dsp:txXfrm>
    </dsp:sp>
    <dsp:sp modelId="{8270FEDA-E115-4530-8CFC-3C9CB4FB2CE0}">
      <dsp:nvSpPr>
        <dsp:cNvPr id="0" name=""/>
        <dsp:cNvSpPr/>
      </dsp:nvSpPr>
      <dsp:spPr>
        <a:xfrm>
          <a:off x="7784130" y="652804"/>
          <a:ext cx="926391" cy="87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noProof="0" dirty="0" smtClean="0">
              <a:latin typeface="Tahoma" pitchFamily="34" charset="0"/>
              <a:cs typeface="Tahoma" pitchFamily="34" charset="0"/>
            </a:rPr>
            <a:t>Fecha o pedido</a:t>
          </a:r>
        </a:p>
      </dsp:txBody>
      <dsp:txXfrm>
        <a:off x="7784130" y="652804"/>
        <a:ext cx="926391" cy="870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BECA-C1CD-5343-B82A-342083394352}" type="datetimeFigureOut">
              <a:rPr lang="pt-BR" smtClean="0"/>
              <a:pPr/>
              <a:t>20/10/2010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EF72-8629-524D-873A-F3A9E3D8D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 paypal moderno 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847"/>
            <a:ext cx="9144000" cy="6833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31640" y="6453336"/>
            <a:ext cx="2675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chemeClr val="bg1"/>
                </a:solidFill>
              </a:rPr>
              <a:t>Confidencial</a:t>
            </a:r>
            <a:r>
              <a:rPr lang="en-US" sz="1050" baseline="0" dirty="0" smtClean="0">
                <a:solidFill>
                  <a:schemeClr val="bg1"/>
                </a:solidFill>
              </a:rPr>
              <a:t> e de </a:t>
            </a:r>
            <a:r>
              <a:rPr lang="en-US" sz="1050" baseline="0" dirty="0" err="1" smtClean="0">
                <a:solidFill>
                  <a:schemeClr val="bg1"/>
                </a:solidFill>
              </a:rPr>
              <a:t>propriedade</a:t>
            </a:r>
            <a:r>
              <a:rPr lang="en-US" sz="1050" baseline="0" dirty="0" smtClean="0">
                <a:solidFill>
                  <a:schemeClr val="bg1"/>
                </a:solidFill>
              </a:rPr>
              <a:t> da PayPal, Inc.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 paypal moderno p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7725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4E15-9B90-448E-B4DE-E1B08E691CB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7C2D3E-9F06-41AA-A13E-4379E48B7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75856" y="6415444"/>
            <a:ext cx="2675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chemeClr val="bg1"/>
                </a:solidFill>
              </a:rPr>
              <a:t>Confidencial</a:t>
            </a:r>
            <a:r>
              <a:rPr lang="en-US" sz="1050" baseline="0" dirty="0" smtClean="0">
                <a:solidFill>
                  <a:schemeClr val="bg1"/>
                </a:solidFill>
              </a:rPr>
              <a:t> e de </a:t>
            </a:r>
            <a:r>
              <a:rPr lang="en-US" sz="1050" baseline="0" dirty="0" err="1" smtClean="0">
                <a:solidFill>
                  <a:schemeClr val="bg1"/>
                </a:solidFill>
              </a:rPr>
              <a:t>propriedade</a:t>
            </a:r>
            <a:r>
              <a:rPr lang="en-US" sz="1050" baseline="0" dirty="0" smtClean="0">
                <a:solidFill>
                  <a:schemeClr val="bg1"/>
                </a:solidFill>
              </a:rPr>
              <a:t> da PayPal, Inc.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cover_banner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7056"/>
            <a:ext cx="9144000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733256"/>
            <a:ext cx="917829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88296"/>
            <a:ext cx="2565772" cy="9770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05416" y="6551766"/>
            <a:ext cx="116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Outubro</a:t>
            </a:r>
            <a:r>
              <a:rPr lang="en-US" sz="1100" dirty="0" smtClean="0"/>
              <a:t> de 2010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78290" cy="6195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194310"/>
            <a:ext cx="9144000" cy="1417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 smtClean="0">
                <a:solidFill>
                  <a:schemeClr val="bg1"/>
                </a:solidFill>
              </a:rPr>
              <a:t>PayPal</a:t>
            </a:r>
            <a:r>
              <a:rPr lang="pt-BR" sz="3600" dirty="0" smtClean="0">
                <a:solidFill>
                  <a:schemeClr val="bg1"/>
                </a:solidFill>
              </a:rPr>
              <a:t>: liderando a indústria de pagamentos no mundo: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304" y="2420888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190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509" y="2740858"/>
            <a:ext cx="150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Estamos em 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2920" y="2740858"/>
            <a:ext cx="14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países, com 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064" y="242088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>
                <a:solidFill>
                  <a:schemeClr val="bg1"/>
                </a:solidFill>
              </a:rPr>
              <a:t>24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144" y="2740858"/>
            <a:ext cx="1797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moedas aceitas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3389804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>
                <a:solidFill>
                  <a:schemeClr val="bg1"/>
                </a:solidFill>
              </a:rPr>
              <a:t>US$ 72 Bi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737070"/>
            <a:ext cx="264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Valor transacionado de 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1004" y="373707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em 2009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7399" y="16288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>
                <a:solidFill>
                  <a:schemeClr val="bg1"/>
                </a:solidFill>
              </a:rPr>
              <a:t>200 Milhões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97606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Mais de 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1976066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de usuários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6134" y="4097110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smtClean="0">
                <a:solidFill>
                  <a:schemeClr val="bg1"/>
                </a:solidFill>
              </a:rPr>
              <a:t>US$ 2.641 </a:t>
            </a:r>
            <a:r>
              <a:rPr lang="pt-BR" sz="1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segundo</a:t>
            </a:r>
            <a:r>
              <a:rPr lang="pt-BR" sz="110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6678" y="5405154"/>
            <a:ext cx="2229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Sólido crescimento: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5085184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>
                <a:solidFill>
                  <a:schemeClr val="bg1"/>
                </a:solidFill>
              </a:rPr>
              <a:t>28%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7891" y="5399638"/>
            <a:ext cx="278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no 2o. Trimestre de 2010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3995" y="5759678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smtClean="0">
                <a:solidFill>
                  <a:schemeClr val="bg1"/>
                </a:solidFill>
              </a:rPr>
              <a:t>2009 sobre 2008 foi de 20%!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418217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>
                <a:solidFill>
                  <a:schemeClr val="bg1"/>
                </a:solidFill>
              </a:rPr>
              <a:t>15%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1178" y="4482985"/>
            <a:ext cx="2730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do e-commerce mundial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6512" y="5975702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smtClean="0">
                <a:solidFill>
                  <a:schemeClr val="bg1"/>
                </a:solidFill>
              </a:rPr>
              <a:t>Fontes: http://investor.ebayinc.com/financial_releases.cfm</a:t>
            </a:r>
            <a:endParaRPr lang="pt-BR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PI-09046_portrait-05_0337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 rot="16200000">
            <a:off x="-872971" y="1007857"/>
            <a:ext cx="6101916" cy="406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2075364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O que faz da PayPal o método preferido para compras online no mundo todo?</a:t>
            </a:r>
            <a:endParaRPr lang="pt-BR" sz="3200" i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51520" y="1295400"/>
          <a:ext cx="871296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51520" y="3810000"/>
          <a:ext cx="871296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ight Arrow 7"/>
          <p:cNvSpPr/>
          <p:nvPr/>
        </p:nvSpPr>
        <p:spPr>
          <a:xfrm>
            <a:off x="4034790" y="4674096"/>
            <a:ext cx="4065602" cy="4320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unded Rectangle 11"/>
          <p:cNvSpPr/>
          <p:nvPr/>
        </p:nvSpPr>
        <p:spPr>
          <a:xfrm>
            <a:off x="107504" y="1511424"/>
            <a:ext cx="903649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246574" y="1295400"/>
            <a:ext cx="360534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Compra no e-commerce tradicional: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504" y="4026024"/>
            <a:ext cx="903649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246574" y="3810000"/>
            <a:ext cx="2133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smtClean="0">
                <a:solidFill>
                  <a:schemeClr val="accent1">
                    <a:lumMod val="75000"/>
                  </a:schemeClr>
                </a:solidFill>
              </a:rPr>
              <a:t>Compra com PayPal:</a:t>
            </a:r>
            <a:endParaRPr lang="pt-BR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9088" y="200025"/>
            <a:ext cx="854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i="1" kern="0" dirty="0" smtClean="0">
                <a:solidFill>
                  <a:srgbClr val="003366"/>
                </a:solidFill>
                <a:latin typeface="Verdana" pitchFamily="33" charset="0"/>
              </a:rPr>
              <a:t>OTIMIZA O FLUXO</a:t>
            </a:r>
            <a:endParaRPr lang="pt-PT" sz="2800" b="1" i="1" kern="0" dirty="0">
              <a:solidFill>
                <a:srgbClr val="003366"/>
              </a:solidFill>
              <a:latin typeface="Verdana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 txBox="1">
            <a:spLocks noGrp="1"/>
          </p:cNvSpPr>
          <p:nvPr/>
        </p:nvSpPr>
        <p:spPr bwMode="auto">
          <a:xfrm>
            <a:off x="8220075" y="6494463"/>
            <a:ext cx="481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>
            <a:prstTxWarp prst="textNoShape">
              <a:avLst/>
            </a:prstTxWarp>
          </a:bodyPr>
          <a:lstStyle/>
          <a:p>
            <a:pPr algn="r" eaLnBrk="0" hangingPunct="0"/>
            <a:fld id="{1EECA32E-456C-2B4E-9EED-C690411BF248}" type="slidenum">
              <a:rPr lang="en-US" sz="1000" b="1">
                <a:solidFill>
                  <a:schemeClr val="bg1"/>
                </a:solidFill>
                <a:latin typeface="Arial" pitchFamily="33" charset="0"/>
                <a:ea typeface="ヒラギノ角ゴ Pro W3" pitchFamily="33" charset="-128"/>
                <a:cs typeface="ヒラギノ角ゴ Pro W3" pitchFamily="33" charset="-128"/>
              </a:rPr>
              <a:pPr algn="r" eaLnBrk="0" hangingPunct="0"/>
              <a:t>5</a:t>
            </a:fld>
            <a:endParaRPr lang="en-US" sz="1000" b="1">
              <a:solidFill>
                <a:schemeClr val="bg1"/>
              </a:solidFill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5179988" y="2113558"/>
            <a:ext cx="1257300" cy="952500"/>
          </a:xfrm>
          <a:prstGeom prst="chevron">
            <a:avLst>
              <a:gd name="adj" fmla="val 17123"/>
            </a:avLst>
          </a:prstGeom>
          <a:solidFill>
            <a:schemeClr val="accent1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4024288" y="2126258"/>
            <a:ext cx="1257300" cy="952500"/>
          </a:xfrm>
          <a:prstGeom prst="chevron">
            <a:avLst>
              <a:gd name="adj" fmla="val 17123"/>
            </a:avLst>
          </a:prstGeom>
          <a:solidFill>
            <a:schemeClr val="accent1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2881288" y="2126258"/>
            <a:ext cx="1257300" cy="952500"/>
          </a:xfrm>
          <a:prstGeom prst="chevron">
            <a:avLst>
              <a:gd name="adj" fmla="val 17123"/>
            </a:avLst>
          </a:prstGeom>
          <a:solidFill>
            <a:schemeClr val="accent1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65601" y="2178646"/>
            <a:ext cx="806450" cy="804862"/>
            <a:chOff x="2359" y="2041"/>
            <a:chExt cx="508" cy="507"/>
          </a:xfrm>
        </p:grpSpPr>
        <p:sp>
          <p:nvSpPr>
            <p:cNvPr id="4154" name="Oval 7"/>
            <p:cNvSpPr>
              <a:spLocks noChangeArrowheads="1"/>
            </p:cNvSpPr>
            <p:nvPr/>
          </p:nvSpPr>
          <p:spPr bwMode="gray">
            <a:xfrm>
              <a:off x="2359" y="2041"/>
              <a:ext cx="508" cy="507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fr-FR" sz="2000">
                <a:latin typeface="Arial" pitchFamily="33" charset="0"/>
                <a:ea typeface="ヒラギノ角ゴ Pro W3" pitchFamily="33" charset="-128"/>
                <a:cs typeface="ヒラギノ角ゴ Pro W3" pitchFamily="33" charset="-128"/>
              </a:endParaRPr>
            </a:p>
          </p:txBody>
        </p:sp>
        <p:pic>
          <p:nvPicPr>
            <p:cNvPr id="4155" name="Picture 8" descr="j03189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416" y="2184"/>
              <a:ext cx="34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763688" y="2113558"/>
            <a:ext cx="1231900" cy="965200"/>
          </a:xfrm>
          <a:prstGeom prst="homePlate">
            <a:avLst>
              <a:gd name="adj" fmla="val 15724"/>
            </a:avLst>
          </a:prstGeom>
          <a:solidFill>
            <a:schemeClr val="accent1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1000">
              <a:ea typeface="ヒラギノ角ゴ Pro W3" pitchFamily="33" charset="-128"/>
              <a:cs typeface="ヒラギノ角ゴ Pro W3" pitchFamily="33" charset="-128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20863" y="2115146"/>
            <a:ext cx="814388" cy="855662"/>
            <a:chOff x="2514" y="2201"/>
            <a:chExt cx="513" cy="539"/>
          </a:xfrm>
        </p:grpSpPr>
        <p:sp>
          <p:nvSpPr>
            <p:cNvPr id="4131" name="Oval 12"/>
            <p:cNvSpPr>
              <a:spLocks noChangeArrowheads="1"/>
            </p:cNvSpPr>
            <p:nvPr/>
          </p:nvSpPr>
          <p:spPr bwMode="gray">
            <a:xfrm>
              <a:off x="2519" y="2233"/>
              <a:ext cx="508" cy="507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fr-FR" sz="2000">
                <a:latin typeface="Arial" pitchFamily="33" charset="0"/>
                <a:ea typeface="ヒラギノ角ゴ Pro W3" pitchFamily="33" charset="-128"/>
                <a:cs typeface="ヒラギノ角ゴ Pro W3" pitchFamily="33" charset="-128"/>
              </a:endParaRPr>
            </a:p>
          </p:txBody>
        </p: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514" y="2201"/>
              <a:ext cx="510" cy="510"/>
              <a:chOff x="1558" y="2001"/>
              <a:chExt cx="510" cy="510"/>
            </a:xfrm>
          </p:grpSpPr>
          <p:sp>
            <p:nvSpPr>
              <p:cNvPr id="4133" name="AutoShape 14"/>
              <p:cNvSpPr>
                <a:spLocks noChangeAspect="1" noChangeArrowheads="1" noTextEdit="1"/>
              </p:cNvSpPr>
              <p:nvPr/>
            </p:nvSpPr>
            <p:spPr bwMode="gray">
              <a:xfrm>
                <a:off x="1558" y="2001"/>
                <a:ext cx="51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Freeform 15"/>
              <p:cNvSpPr>
                <a:spLocks/>
              </p:cNvSpPr>
              <p:nvPr/>
            </p:nvSpPr>
            <p:spPr bwMode="gray">
              <a:xfrm>
                <a:off x="1629" y="2300"/>
                <a:ext cx="101" cy="197"/>
              </a:xfrm>
              <a:custGeom>
                <a:avLst/>
                <a:gdLst>
                  <a:gd name="T0" fmla="*/ 16 w 107"/>
                  <a:gd name="T1" fmla="*/ 8 h 208"/>
                  <a:gd name="T2" fmla="*/ 8 w 107"/>
                  <a:gd name="T3" fmla="*/ 9 h 208"/>
                  <a:gd name="T4" fmla="*/ 5 w 107"/>
                  <a:gd name="T5" fmla="*/ 12 h 208"/>
                  <a:gd name="T6" fmla="*/ 3 w 107"/>
                  <a:gd name="T7" fmla="*/ 21 h 208"/>
                  <a:gd name="T8" fmla="*/ 8 w 107"/>
                  <a:gd name="T9" fmla="*/ 32 h 208"/>
                  <a:gd name="T10" fmla="*/ 8 w 107"/>
                  <a:gd name="T11" fmla="*/ 45 h 208"/>
                  <a:gd name="T12" fmla="*/ 8 w 107"/>
                  <a:gd name="T13" fmla="*/ 72 h 208"/>
                  <a:gd name="T14" fmla="*/ 8 w 107"/>
                  <a:gd name="T15" fmla="*/ 91 h 208"/>
                  <a:gd name="T16" fmla="*/ 18 w 107"/>
                  <a:gd name="T17" fmla="*/ 99 h 208"/>
                  <a:gd name="T18" fmla="*/ 18 w 107"/>
                  <a:gd name="T19" fmla="*/ 101 h 208"/>
                  <a:gd name="T20" fmla="*/ 64 w 107"/>
                  <a:gd name="T21" fmla="*/ 128 h 208"/>
                  <a:gd name="T22" fmla="*/ 26 w 107"/>
                  <a:gd name="T23" fmla="*/ 0 h 208"/>
                  <a:gd name="T24" fmla="*/ 16 w 107"/>
                  <a:gd name="T25" fmla="*/ 8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7"/>
                  <a:gd name="T40" fmla="*/ 0 h 208"/>
                  <a:gd name="T41" fmla="*/ 107 w 107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7" h="208">
                    <a:moveTo>
                      <a:pt x="25" y="8"/>
                    </a:moveTo>
                    <a:cubicBezTo>
                      <a:pt x="25" y="8"/>
                      <a:pt x="17" y="11"/>
                      <a:pt x="13" y="14"/>
                    </a:cubicBezTo>
                    <a:cubicBezTo>
                      <a:pt x="9" y="17"/>
                      <a:pt x="9" y="16"/>
                      <a:pt x="5" y="21"/>
                    </a:cubicBezTo>
                    <a:cubicBezTo>
                      <a:pt x="2" y="26"/>
                      <a:pt x="0" y="26"/>
                      <a:pt x="3" y="33"/>
                    </a:cubicBezTo>
                    <a:cubicBezTo>
                      <a:pt x="7" y="40"/>
                      <a:pt x="9" y="41"/>
                      <a:pt x="10" y="52"/>
                    </a:cubicBezTo>
                    <a:cubicBezTo>
                      <a:pt x="12" y="62"/>
                      <a:pt x="11" y="65"/>
                      <a:pt x="11" y="75"/>
                    </a:cubicBezTo>
                    <a:cubicBezTo>
                      <a:pt x="11" y="85"/>
                      <a:pt x="10" y="105"/>
                      <a:pt x="9" y="116"/>
                    </a:cubicBezTo>
                    <a:cubicBezTo>
                      <a:pt x="9" y="128"/>
                      <a:pt x="11" y="140"/>
                      <a:pt x="14" y="148"/>
                    </a:cubicBezTo>
                    <a:cubicBezTo>
                      <a:pt x="18" y="156"/>
                      <a:pt x="28" y="160"/>
                      <a:pt x="28" y="160"/>
                    </a:cubicBezTo>
                    <a:cubicBezTo>
                      <a:pt x="28" y="160"/>
                      <a:pt x="29" y="162"/>
                      <a:pt x="29" y="165"/>
                    </a:cubicBezTo>
                    <a:cubicBezTo>
                      <a:pt x="52" y="183"/>
                      <a:pt x="79" y="198"/>
                      <a:pt x="107" y="20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0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Freeform 16"/>
              <p:cNvSpPr>
                <a:spLocks/>
              </p:cNvSpPr>
              <p:nvPr/>
            </p:nvSpPr>
            <p:spPr bwMode="gray">
              <a:xfrm>
                <a:off x="1637" y="2224"/>
                <a:ext cx="218" cy="274"/>
              </a:xfrm>
              <a:custGeom>
                <a:avLst/>
                <a:gdLst>
                  <a:gd name="T0" fmla="*/ 84 w 231"/>
                  <a:gd name="T1" fmla="*/ 151 h 290"/>
                  <a:gd name="T2" fmla="*/ 79 w 231"/>
                  <a:gd name="T3" fmla="*/ 149 h 290"/>
                  <a:gd name="T4" fmla="*/ 78 w 231"/>
                  <a:gd name="T5" fmla="*/ 146 h 290"/>
                  <a:gd name="T6" fmla="*/ 78 w 231"/>
                  <a:gd name="T7" fmla="*/ 140 h 290"/>
                  <a:gd name="T8" fmla="*/ 81 w 231"/>
                  <a:gd name="T9" fmla="*/ 138 h 290"/>
                  <a:gd name="T10" fmla="*/ 87 w 231"/>
                  <a:gd name="T11" fmla="*/ 134 h 290"/>
                  <a:gd name="T12" fmla="*/ 95 w 231"/>
                  <a:gd name="T13" fmla="*/ 132 h 290"/>
                  <a:gd name="T14" fmla="*/ 112 w 231"/>
                  <a:gd name="T15" fmla="*/ 131 h 290"/>
                  <a:gd name="T16" fmla="*/ 123 w 231"/>
                  <a:gd name="T17" fmla="*/ 129 h 290"/>
                  <a:gd name="T18" fmla="*/ 136 w 231"/>
                  <a:gd name="T19" fmla="*/ 71 h 290"/>
                  <a:gd name="T20" fmla="*/ 134 w 231"/>
                  <a:gd name="T21" fmla="*/ 49 h 290"/>
                  <a:gd name="T22" fmla="*/ 132 w 231"/>
                  <a:gd name="T23" fmla="*/ 32 h 290"/>
                  <a:gd name="T24" fmla="*/ 128 w 231"/>
                  <a:gd name="T25" fmla="*/ 22 h 290"/>
                  <a:gd name="T26" fmla="*/ 121 w 231"/>
                  <a:gd name="T27" fmla="*/ 14 h 290"/>
                  <a:gd name="T28" fmla="*/ 113 w 231"/>
                  <a:gd name="T29" fmla="*/ 9 h 290"/>
                  <a:gd name="T30" fmla="*/ 111 w 231"/>
                  <a:gd name="T31" fmla="*/ 9 h 290"/>
                  <a:gd name="T32" fmla="*/ 110 w 231"/>
                  <a:gd name="T33" fmla="*/ 16 h 290"/>
                  <a:gd name="T34" fmla="*/ 107 w 231"/>
                  <a:gd name="T35" fmla="*/ 21 h 290"/>
                  <a:gd name="T36" fmla="*/ 101 w 231"/>
                  <a:gd name="T37" fmla="*/ 23 h 290"/>
                  <a:gd name="T38" fmla="*/ 97 w 231"/>
                  <a:gd name="T39" fmla="*/ 23 h 290"/>
                  <a:gd name="T40" fmla="*/ 95 w 231"/>
                  <a:gd name="T41" fmla="*/ 29 h 290"/>
                  <a:gd name="T42" fmla="*/ 93 w 231"/>
                  <a:gd name="T43" fmla="*/ 36 h 290"/>
                  <a:gd name="T44" fmla="*/ 88 w 231"/>
                  <a:gd name="T45" fmla="*/ 39 h 290"/>
                  <a:gd name="T46" fmla="*/ 79 w 231"/>
                  <a:gd name="T47" fmla="*/ 37 h 290"/>
                  <a:gd name="T48" fmla="*/ 69 w 231"/>
                  <a:gd name="T49" fmla="*/ 31 h 290"/>
                  <a:gd name="T50" fmla="*/ 63 w 231"/>
                  <a:gd name="T51" fmla="*/ 26 h 290"/>
                  <a:gd name="T52" fmla="*/ 59 w 231"/>
                  <a:gd name="T53" fmla="*/ 21 h 290"/>
                  <a:gd name="T54" fmla="*/ 59 w 231"/>
                  <a:gd name="T55" fmla="*/ 11 h 290"/>
                  <a:gd name="T56" fmla="*/ 61 w 231"/>
                  <a:gd name="T57" fmla="*/ 9 h 290"/>
                  <a:gd name="T58" fmla="*/ 47 w 231"/>
                  <a:gd name="T59" fmla="*/ 15 h 290"/>
                  <a:gd name="T60" fmla="*/ 18 w 231"/>
                  <a:gd name="T61" fmla="*/ 41 h 290"/>
                  <a:gd name="T62" fmla="*/ 8 w 231"/>
                  <a:gd name="T63" fmla="*/ 69 h 290"/>
                  <a:gd name="T64" fmla="*/ 2 w 231"/>
                  <a:gd name="T65" fmla="*/ 102 h 290"/>
                  <a:gd name="T66" fmla="*/ 4 w 231"/>
                  <a:gd name="T67" fmla="*/ 136 h 290"/>
                  <a:gd name="T68" fmla="*/ 23 w 231"/>
                  <a:gd name="T69" fmla="*/ 146 h 290"/>
                  <a:gd name="T70" fmla="*/ 30 w 231"/>
                  <a:gd name="T71" fmla="*/ 160 h 290"/>
                  <a:gd name="T72" fmla="*/ 87 w 231"/>
                  <a:gd name="T73" fmla="*/ 152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45" y="251"/>
                    </a:moveTo>
                    <a:cubicBezTo>
                      <a:pt x="142" y="251"/>
                      <a:pt x="142" y="251"/>
                      <a:pt x="142" y="251"/>
                    </a:cubicBezTo>
                    <a:cubicBezTo>
                      <a:pt x="138" y="251"/>
                      <a:pt x="138" y="251"/>
                      <a:pt x="138" y="251"/>
                    </a:cubicBezTo>
                    <a:cubicBezTo>
                      <a:pt x="134" y="249"/>
                      <a:pt x="134" y="249"/>
                      <a:pt x="134" y="249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39"/>
                      <a:pt x="132" y="239"/>
                      <a:pt x="132" y="239"/>
                    </a:cubicBezTo>
                    <a:cubicBezTo>
                      <a:pt x="132" y="234"/>
                      <a:pt x="132" y="234"/>
                      <a:pt x="132" y="234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36" y="229"/>
                      <a:pt x="136" y="229"/>
                      <a:pt x="136" y="229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6" y="223"/>
                      <a:pt x="146" y="223"/>
                      <a:pt x="146" y="223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76" y="220"/>
                      <a:pt x="176" y="220"/>
                      <a:pt x="176" y="220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97" y="218"/>
                      <a:pt x="197" y="218"/>
                      <a:pt x="197" y="218"/>
                    </a:cubicBezTo>
                    <a:cubicBezTo>
                      <a:pt x="207" y="215"/>
                      <a:pt x="207" y="215"/>
                      <a:pt x="207" y="215"/>
                    </a:cubicBezTo>
                    <a:cubicBezTo>
                      <a:pt x="231" y="132"/>
                      <a:pt x="231" y="132"/>
                      <a:pt x="231" y="132"/>
                    </a:cubicBezTo>
                    <a:cubicBezTo>
                      <a:pt x="230" y="119"/>
                      <a:pt x="230" y="119"/>
                      <a:pt x="230" y="119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6" y="82"/>
                      <a:pt x="226" y="82"/>
                      <a:pt x="226" y="82"/>
                    </a:cubicBezTo>
                    <a:cubicBezTo>
                      <a:pt x="223" y="65"/>
                      <a:pt x="223" y="65"/>
                      <a:pt x="223" y="65"/>
                    </a:cubicBezTo>
                    <a:cubicBezTo>
                      <a:pt x="223" y="53"/>
                      <a:pt x="223" y="53"/>
                      <a:pt x="223" y="53"/>
                    </a:cubicBezTo>
                    <a:cubicBezTo>
                      <a:pt x="222" y="43"/>
                      <a:pt x="222" y="43"/>
                      <a:pt x="222" y="43"/>
                    </a:cubicBezTo>
                    <a:cubicBezTo>
                      <a:pt x="217" y="35"/>
                      <a:pt x="217" y="35"/>
                      <a:pt x="217" y="35"/>
                    </a:cubicBezTo>
                    <a:cubicBezTo>
                      <a:pt x="212" y="28"/>
                      <a:pt x="212" y="28"/>
                      <a:pt x="212" y="28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196" y="17"/>
                      <a:pt x="196" y="17"/>
                      <a:pt x="196" y="17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6" y="17"/>
                      <a:pt x="186" y="17"/>
                      <a:pt x="186" y="17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85" y="25"/>
                      <a:pt x="185" y="25"/>
                      <a:pt x="185" y="25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0" y="33"/>
                      <a:pt x="180" y="33"/>
                      <a:pt x="180" y="33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7" y="38"/>
                      <a:pt x="167" y="38"/>
                      <a:pt x="167" y="38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1" y="64"/>
                      <a:pt x="151" y="64"/>
                      <a:pt x="151" y="64"/>
                    </a:cubicBezTo>
                    <a:cubicBezTo>
                      <a:pt x="148" y="64"/>
                      <a:pt x="148" y="64"/>
                      <a:pt x="148" y="64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56" y="36"/>
                      <a:pt x="50" y="43"/>
                    </a:cubicBezTo>
                    <a:cubicBezTo>
                      <a:pt x="44" y="50"/>
                      <a:pt x="31" y="62"/>
                      <a:pt x="28" y="68"/>
                    </a:cubicBezTo>
                    <a:cubicBezTo>
                      <a:pt x="25" y="73"/>
                      <a:pt x="17" y="83"/>
                      <a:pt x="16" y="89"/>
                    </a:cubicBezTo>
                    <a:cubicBezTo>
                      <a:pt x="15" y="94"/>
                      <a:pt x="12" y="110"/>
                      <a:pt x="12" y="115"/>
                    </a:cubicBezTo>
                    <a:cubicBezTo>
                      <a:pt x="11" y="119"/>
                      <a:pt x="8" y="132"/>
                      <a:pt x="7" y="138"/>
                    </a:cubicBezTo>
                    <a:cubicBezTo>
                      <a:pt x="5" y="144"/>
                      <a:pt x="4" y="164"/>
                      <a:pt x="2" y="170"/>
                    </a:cubicBezTo>
                    <a:cubicBezTo>
                      <a:pt x="1" y="176"/>
                      <a:pt x="0" y="195"/>
                      <a:pt x="0" y="202"/>
                    </a:cubicBezTo>
                    <a:cubicBezTo>
                      <a:pt x="0" y="208"/>
                      <a:pt x="1" y="221"/>
                      <a:pt x="4" y="227"/>
                    </a:cubicBezTo>
                    <a:cubicBezTo>
                      <a:pt x="7" y="234"/>
                      <a:pt x="12" y="237"/>
                      <a:pt x="19" y="241"/>
                    </a:cubicBezTo>
                    <a:cubicBezTo>
                      <a:pt x="26" y="244"/>
                      <a:pt x="29" y="244"/>
                      <a:pt x="38" y="245"/>
                    </a:cubicBezTo>
                    <a:cubicBezTo>
                      <a:pt x="44" y="246"/>
                      <a:pt x="47" y="246"/>
                      <a:pt x="50" y="246"/>
                    </a:cubicBezTo>
                    <a:cubicBezTo>
                      <a:pt x="50" y="248"/>
                      <a:pt x="50" y="257"/>
                      <a:pt x="50" y="266"/>
                    </a:cubicBezTo>
                    <a:cubicBezTo>
                      <a:pt x="67" y="275"/>
                      <a:pt x="84" y="284"/>
                      <a:pt x="103" y="290"/>
                    </a:cubicBezTo>
                    <a:cubicBezTo>
                      <a:pt x="145" y="252"/>
                      <a:pt x="145" y="252"/>
                      <a:pt x="145" y="252"/>
                    </a:cubicBezTo>
                    <a:lnTo>
                      <a:pt x="145" y="251"/>
                    </a:lnTo>
                    <a:close/>
                  </a:path>
                </a:pathLst>
              </a:custGeom>
              <a:solidFill>
                <a:srgbClr val="365B9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Freeform 17"/>
              <p:cNvSpPr>
                <a:spLocks/>
              </p:cNvSpPr>
              <p:nvPr/>
            </p:nvSpPr>
            <p:spPr bwMode="gray">
              <a:xfrm>
                <a:off x="1745" y="2461"/>
                <a:ext cx="99" cy="50"/>
              </a:xfrm>
              <a:custGeom>
                <a:avLst/>
                <a:gdLst>
                  <a:gd name="T0" fmla="*/ 55 w 105"/>
                  <a:gd name="T1" fmla="*/ 0 h 53"/>
                  <a:gd name="T2" fmla="*/ 28 w 105"/>
                  <a:gd name="T3" fmla="*/ 8 h 53"/>
                  <a:gd name="T4" fmla="*/ 0 w 105"/>
                  <a:gd name="T5" fmla="*/ 25 h 53"/>
                  <a:gd name="T6" fmla="*/ 44 w 105"/>
                  <a:gd name="T7" fmla="*/ 32 h 53"/>
                  <a:gd name="T8" fmla="*/ 60 w 105"/>
                  <a:gd name="T9" fmla="*/ 30 h 53"/>
                  <a:gd name="T10" fmla="*/ 62 w 105"/>
                  <a:gd name="T11" fmla="*/ 30 h 53"/>
                  <a:gd name="T12" fmla="*/ 55 w 105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53"/>
                  <a:gd name="T23" fmla="*/ 105 w 10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53">
                    <a:moveTo>
                      <a:pt x="93" y="0"/>
                    </a:moveTo>
                    <a:cubicBezTo>
                      <a:pt x="48" y="8"/>
                      <a:pt x="48" y="8"/>
                      <a:pt x="48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4" y="49"/>
                      <a:pt x="49" y="53"/>
                      <a:pt x="75" y="53"/>
                    </a:cubicBezTo>
                    <a:cubicBezTo>
                      <a:pt x="84" y="53"/>
                      <a:pt x="93" y="52"/>
                      <a:pt x="102" y="51"/>
                    </a:cubicBezTo>
                    <a:cubicBezTo>
                      <a:pt x="105" y="50"/>
                      <a:pt x="105" y="50"/>
                      <a:pt x="105" y="50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CF4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Freeform 18"/>
              <p:cNvSpPr>
                <a:spLocks/>
              </p:cNvSpPr>
              <p:nvPr/>
            </p:nvSpPr>
            <p:spPr bwMode="gray">
              <a:xfrm>
                <a:off x="1860" y="2232"/>
                <a:ext cx="192" cy="110"/>
              </a:xfrm>
              <a:custGeom>
                <a:avLst/>
                <a:gdLst>
                  <a:gd name="T0" fmla="*/ 178 w 192"/>
                  <a:gd name="T1" fmla="*/ 0 h 110"/>
                  <a:gd name="T2" fmla="*/ 192 w 192"/>
                  <a:gd name="T3" fmla="*/ 13 h 110"/>
                  <a:gd name="T4" fmla="*/ 19 w 192"/>
                  <a:gd name="T5" fmla="*/ 110 h 110"/>
                  <a:gd name="T6" fmla="*/ 0 w 192"/>
                  <a:gd name="T7" fmla="*/ 96 h 110"/>
                  <a:gd name="T8" fmla="*/ 178 w 192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10"/>
                  <a:gd name="T17" fmla="*/ 192 w 192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10">
                    <a:moveTo>
                      <a:pt x="178" y="0"/>
                    </a:moveTo>
                    <a:lnTo>
                      <a:pt x="192" y="13"/>
                    </a:lnTo>
                    <a:lnTo>
                      <a:pt x="19" y="110"/>
                    </a:lnTo>
                    <a:lnTo>
                      <a:pt x="0" y="9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E0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Freeform 19"/>
              <p:cNvSpPr>
                <a:spLocks/>
              </p:cNvSpPr>
              <p:nvPr/>
            </p:nvSpPr>
            <p:spPr bwMode="gray">
              <a:xfrm>
                <a:off x="1732" y="2141"/>
                <a:ext cx="91" cy="143"/>
              </a:xfrm>
              <a:custGeom>
                <a:avLst/>
                <a:gdLst>
                  <a:gd name="T0" fmla="*/ 7 w 91"/>
                  <a:gd name="T1" fmla="*/ 81 h 143"/>
                  <a:gd name="T2" fmla="*/ 5 w 91"/>
                  <a:gd name="T3" fmla="*/ 86 h 143"/>
                  <a:gd name="T4" fmla="*/ 3 w 91"/>
                  <a:gd name="T5" fmla="*/ 91 h 143"/>
                  <a:gd name="T6" fmla="*/ 1 w 91"/>
                  <a:gd name="T7" fmla="*/ 97 h 143"/>
                  <a:gd name="T8" fmla="*/ 0 w 91"/>
                  <a:gd name="T9" fmla="*/ 101 h 143"/>
                  <a:gd name="T10" fmla="*/ 1 w 91"/>
                  <a:gd name="T11" fmla="*/ 106 h 143"/>
                  <a:gd name="T12" fmla="*/ 1 w 91"/>
                  <a:gd name="T13" fmla="*/ 112 h 143"/>
                  <a:gd name="T14" fmla="*/ 2 w 91"/>
                  <a:gd name="T15" fmla="*/ 118 h 143"/>
                  <a:gd name="T16" fmla="*/ 4 w 91"/>
                  <a:gd name="T17" fmla="*/ 123 h 143"/>
                  <a:gd name="T18" fmla="*/ 8 w 91"/>
                  <a:gd name="T19" fmla="*/ 127 h 143"/>
                  <a:gd name="T20" fmla="*/ 13 w 91"/>
                  <a:gd name="T21" fmla="*/ 130 h 143"/>
                  <a:gd name="T22" fmla="*/ 18 w 91"/>
                  <a:gd name="T23" fmla="*/ 133 h 143"/>
                  <a:gd name="T24" fmla="*/ 22 w 91"/>
                  <a:gd name="T25" fmla="*/ 137 h 143"/>
                  <a:gd name="T26" fmla="*/ 26 w 91"/>
                  <a:gd name="T27" fmla="*/ 139 h 143"/>
                  <a:gd name="T28" fmla="*/ 31 w 91"/>
                  <a:gd name="T29" fmla="*/ 140 h 143"/>
                  <a:gd name="T30" fmla="*/ 37 w 91"/>
                  <a:gd name="T31" fmla="*/ 142 h 143"/>
                  <a:gd name="T32" fmla="*/ 42 w 91"/>
                  <a:gd name="T33" fmla="*/ 143 h 143"/>
                  <a:gd name="T34" fmla="*/ 48 w 91"/>
                  <a:gd name="T35" fmla="*/ 143 h 143"/>
                  <a:gd name="T36" fmla="*/ 51 w 91"/>
                  <a:gd name="T37" fmla="*/ 140 h 143"/>
                  <a:gd name="T38" fmla="*/ 55 w 91"/>
                  <a:gd name="T39" fmla="*/ 138 h 143"/>
                  <a:gd name="T40" fmla="*/ 56 w 91"/>
                  <a:gd name="T41" fmla="*/ 133 h 143"/>
                  <a:gd name="T42" fmla="*/ 57 w 91"/>
                  <a:gd name="T43" fmla="*/ 128 h 143"/>
                  <a:gd name="T44" fmla="*/ 57 w 91"/>
                  <a:gd name="T45" fmla="*/ 123 h 143"/>
                  <a:gd name="T46" fmla="*/ 58 w 91"/>
                  <a:gd name="T47" fmla="*/ 118 h 143"/>
                  <a:gd name="T48" fmla="*/ 65 w 91"/>
                  <a:gd name="T49" fmla="*/ 118 h 143"/>
                  <a:gd name="T50" fmla="*/ 71 w 91"/>
                  <a:gd name="T51" fmla="*/ 118 h 143"/>
                  <a:gd name="T52" fmla="*/ 74 w 91"/>
                  <a:gd name="T53" fmla="*/ 115 h 143"/>
                  <a:gd name="T54" fmla="*/ 79 w 91"/>
                  <a:gd name="T55" fmla="*/ 110 h 143"/>
                  <a:gd name="T56" fmla="*/ 79 w 91"/>
                  <a:gd name="T57" fmla="*/ 105 h 143"/>
                  <a:gd name="T58" fmla="*/ 81 w 91"/>
                  <a:gd name="T59" fmla="*/ 101 h 143"/>
                  <a:gd name="T60" fmla="*/ 81 w 91"/>
                  <a:gd name="T61" fmla="*/ 96 h 143"/>
                  <a:gd name="T62" fmla="*/ 84 w 91"/>
                  <a:gd name="T63" fmla="*/ 91 h 143"/>
                  <a:gd name="T64" fmla="*/ 86 w 91"/>
                  <a:gd name="T65" fmla="*/ 86 h 143"/>
                  <a:gd name="T66" fmla="*/ 88 w 91"/>
                  <a:gd name="T67" fmla="*/ 80 h 143"/>
                  <a:gd name="T68" fmla="*/ 89 w 91"/>
                  <a:gd name="T69" fmla="*/ 73 h 143"/>
                  <a:gd name="T70" fmla="*/ 89 w 91"/>
                  <a:gd name="T71" fmla="*/ 66 h 143"/>
                  <a:gd name="T72" fmla="*/ 91 w 91"/>
                  <a:gd name="T73" fmla="*/ 59 h 143"/>
                  <a:gd name="T74" fmla="*/ 91 w 91"/>
                  <a:gd name="T75" fmla="*/ 53 h 143"/>
                  <a:gd name="T76" fmla="*/ 91 w 91"/>
                  <a:gd name="T77" fmla="*/ 47 h 143"/>
                  <a:gd name="T78" fmla="*/ 91 w 91"/>
                  <a:gd name="T79" fmla="*/ 39 h 143"/>
                  <a:gd name="T80" fmla="*/ 89 w 91"/>
                  <a:gd name="T81" fmla="*/ 34 h 143"/>
                  <a:gd name="T82" fmla="*/ 88 w 91"/>
                  <a:gd name="T83" fmla="*/ 29 h 143"/>
                  <a:gd name="T84" fmla="*/ 85 w 91"/>
                  <a:gd name="T85" fmla="*/ 24 h 143"/>
                  <a:gd name="T86" fmla="*/ 83 w 91"/>
                  <a:gd name="T87" fmla="*/ 19 h 143"/>
                  <a:gd name="T88" fmla="*/ 82 w 91"/>
                  <a:gd name="T89" fmla="*/ 15 h 143"/>
                  <a:gd name="T90" fmla="*/ 59 w 91"/>
                  <a:gd name="T91" fmla="*/ 0 h 143"/>
                  <a:gd name="T92" fmla="*/ 14 w 91"/>
                  <a:gd name="T93" fmla="*/ 9 h 143"/>
                  <a:gd name="T94" fmla="*/ 8 w 91"/>
                  <a:gd name="T95" fmla="*/ 62 h 143"/>
                  <a:gd name="T96" fmla="*/ 7 w 91"/>
                  <a:gd name="T97" fmla="*/ 81 h 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1"/>
                  <a:gd name="T148" fmla="*/ 0 h 143"/>
                  <a:gd name="T149" fmla="*/ 91 w 91"/>
                  <a:gd name="T150" fmla="*/ 143 h 1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1" h="143">
                    <a:moveTo>
                      <a:pt x="7" y="81"/>
                    </a:moveTo>
                    <a:lnTo>
                      <a:pt x="5" y="86"/>
                    </a:lnTo>
                    <a:lnTo>
                      <a:pt x="3" y="91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1" y="112"/>
                    </a:lnTo>
                    <a:lnTo>
                      <a:pt x="2" y="118"/>
                    </a:lnTo>
                    <a:lnTo>
                      <a:pt x="4" y="123"/>
                    </a:lnTo>
                    <a:lnTo>
                      <a:pt x="8" y="127"/>
                    </a:lnTo>
                    <a:lnTo>
                      <a:pt x="13" y="130"/>
                    </a:lnTo>
                    <a:lnTo>
                      <a:pt x="18" y="133"/>
                    </a:lnTo>
                    <a:lnTo>
                      <a:pt x="22" y="137"/>
                    </a:lnTo>
                    <a:lnTo>
                      <a:pt x="26" y="139"/>
                    </a:lnTo>
                    <a:lnTo>
                      <a:pt x="31" y="140"/>
                    </a:lnTo>
                    <a:lnTo>
                      <a:pt x="37" y="142"/>
                    </a:lnTo>
                    <a:lnTo>
                      <a:pt x="42" y="143"/>
                    </a:lnTo>
                    <a:lnTo>
                      <a:pt x="48" y="143"/>
                    </a:lnTo>
                    <a:lnTo>
                      <a:pt x="51" y="140"/>
                    </a:lnTo>
                    <a:lnTo>
                      <a:pt x="55" y="138"/>
                    </a:lnTo>
                    <a:lnTo>
                      <a:pt x="56" y="133"/>
                    </a:lnTo>
                    <a:lnTo>
                      <a:pt x="57" y="128"/>
                    </a:lnTo>
                    <a:lnTo>
                      <a:pt x="57" y="123"/>
                    </a:lnTo>
                    <a:lnTo>
                      <a:pt x="58" y="118"/>
                    </a:lnTo>
                    <a:lnTo>
                      <a:pt x="65" y="118"/>
                    </a:lnTo>
                    <a:lnTo>
                      <a:pt x="71" y="118"/>
                    </a:lnTo>
                    <a:lnTo>
                      <a:pt x="74" y="115"/>
                    </a:lnTo>
                    <a:lnTo>
                      <a:pt x="79" y="110"/>
                    </a:lnTo>
                    <a:lnTo>
                      <a:pt x="79" y="105"/>
                    </a:lnTo>
                    <a:lnTo>
                      <a:pt x="81" y="101"/>
                    </a:lnTo>
                    <a:lnTo>
                      <a:pt x="81" y="96"/>
                    </a:lnTo>
                    <a:lnTo>
                      <a:pt x="84" y="91"/>
                    </a:lnTo>
                    <a:lnTo>
                      <a:pt x="86" y="86"/>
                    </a:lnTo>
                    <a:lnTo>
                      <a:pt x="88" y="80"/>
                    </a:lnTo>
                    <a:lnTo>
                      <a:pt x="89" y="73"/>
                    </a:lnTo>
                    <a:lnTo>
                      <a:pt x="89" y="66"/>
                    </a:lnTo>
                    <a:lnTo>
                      <a:pt x="91" y="59"/>
                    </a:lnTo>
                    <a:lnTo>
                      <a:pt x="91" y="53"/>
                    </a:lnTo>
                    <a:lnTo>
                      <a:pt x="91" y="47"/>
                    </a:lnTo>
                    <a:lnTo>
                      <a:pt x="91" y="39"/>
                    </a:lnTo>
                    <a:lnTo>
                      <a:pt x="89" y="34"/>
                    </a:lnTo>
                    <a:lnTo>
                      <a:pt x="88" y="29"/>
                    </a:lnTo>
                    <a:lnTo>
                      <a:pt x="85" y="24"/>
                    </a:lnTo>
                    <a:lnTo>
                      <a:pt x="83" y="19"/>
                    </a:lnTo>
                    <a:lnTo>
                      <a:pt x="82" y="15"/>
                    </a:lnTo>
                    <a:lnTo>
                      <a:pt x="59" y="0"/>
                    </a:lnTo>
                    <a:lnTo>
                      <a:pt x="14" y="9"/>
                    </a:lnTo>
                    <a:lnTo>
                      <a:pt x="8" y="62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Freeform 20"/>
              <p:cNvSpPr>
                <a:spLocks/>
              </p:cNvSpPr>
              <p:nvPr/>
            </p:nvSpPr>
            <p:spPr bwMode="gray">
              <a:xfrm>
                <a:off x="1753" y="2244"/>
                <a:ext cx="37" cy="15"/>
              </a:xfrm>
              <a:custGeom>
                <a:avLst/>
                <a:gdLst>
                  <a:gd name="T0" fmla="*/ 37 w 37"/>
                  <a:gd name="T1" fmla="*/ 15 h 15"/>
                  <a:gd name="T2" fmla="*/ 34 w 37"/>
                  <a:gd name="T3" fmla="*/ 13 h 15"/>
                  <a:gd name="T4" fmla="*/ 30 w 37"/>
                  <a:gd name="T5" fmla="*/ 13 h 15"/>
                  <a:gd name="T6" fmla="*/ 24 w 37"/>
                  <a:gd name="T7" fmla="*/ 11 h 15"/>
                  <a:gd name="T8" fmla="*/ 18 w 37"/>
                  <a:gd name="T9" fmla="*/ 9 h 15"/>
                  <a:gd name="T10" fmla="*/ 12 w 37"/>
                  <a:gd name="T11" fmla="*/ 6 h 15"/>
                  <a:gd name="T12" fmla="*/ 6 w 37"/>
                  <a:gd name="T13" fmla="*/ 3 h 15"/>
                  <a:gd name="T14" fmla="*/ 0 w 37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15"/>
                  <a:gd name="T26" fmla="*/ 37 w 3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15">
                    <a:moveTo>
                      <a:pt x="37" y="15"/>
                    </a:moveTo>
                    <a:lnTo>
                      <a:pt x="34" y="13"/>
                    </a:lnTo>
                    <a:lnTo>
                      <a:pt x="30" y="13"/>
                    </a:lnTo>
                    <a:lnTo>
                      <a:pt x="24" y="11"/>
                    </a:lnTo>
                    <a:lnTo>
                      <a:pt x="18" y="9"/>
                    </a:lnTo>
                    <a:lnTo>
                      <a:pt x="12" y="6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Freeform 21"/>
              <p:cNvSpPr>
                <a:spLocks noEditPoints="1"/>
              </p:cNvSpPr>
              <p:nvPr/>
            </p:nvSpPr>
            <p:spPr bwMode="gray">
              <a:xfrm>
                <a:off x="1710" y="2114"/>
                <a:ext cx="111" cy="108"/>
              </a:xfrm>
              <a:custGeom>
                <a:avLst/>
                <a:gdLst>
                  <a:gd name="T0" fmla="*/ 108 w 111"/>
                  <a:gd name="T1" fmla="*/ 17 h 108"/>
                  <a:gd name="T2" fmla="*/ 97 w 111"/>
                  <a:gd name="T3" fmla="*/ 8 h 108"/>
                  <a:gd name="T4" fmla="*/ 85 w 111"/>
                  <a:gd name="T5" fmla="*/ 3 h 108"/>
                  <a:gd name="T6" fmla="*/ 70 w 111"/>
                  <a:gd name="T7" fmla="*/ 0 h 108"/>
                  <a:gd name="T8" fmla="*/ 43 w 111"/>
                  <a:gd name="T9" fmla="*/ 1 h 108"/>
                  <a:gd name="T10" fmla="*/ 26 w 111"/>
                  <a:gd name="T11" fmla="*/ 8 h 108"/>
                  <a:gd name="T12" fmla="*/ 14 w 111"/>
                  <a:gd name="T13" fmla="*/ 15 h 108"/>
                  <a:gd name="T14" fmla="*/ 7 w 111"/>
                  <a:gd name="T15" fmla="*/ 26 h 108"/>
                  <a:gd name="T16" fmla="*/ 0 w 111"/>
                  <a:gd name="T17" fmla="*/ 38 h 108"/>
                  <a:gd name="T18" fmla="*/ 1 w 111"/>
                  <a:gd name="T19" fmla="*/ 53 h 108"/>
                  <a:gd name="T20" fmla="*/ 2 w 111"/>
                  <a:gd name="T21" fmla="*/ 65 h 108"/>
                  <a:gd name="T22" fmla="*/ 10 w 111"/>
                  <a:gd name="T23" fmla="*/ 74 h 108"/>
                  <a:gd name="T24" fmla="*/ 14 w 111"/>
                  <a:gd name="T25" fmla="*/ 83 h 108"/>
                  <a:gd name="T26" fmla="*/ 17 w 111"/>
                  <a:gd name="T27" fmla="*/ 95 h 108"/>
                  <a:gd name="T28" fmla="*/ 22 w 111"/>
                  <a:gd name="T29" fmla="*/ 103 h 108"/>
                  <a:gd name="T30" fmla="*/ 28 w 111"/>
                  <a:gd name="T31" fmla="*/ 108 h 108"/>
                  <a:gd name="T32" fmla="*/ 35 w 111"/>
                  <a:gd name="T33" fmla="*/ 107 h 108"/>
                  <a:gd name="T34" fmla="*/ 41 w 111"/>
                  <a:gd name="T35" fmla="*/ 101 h 108"/>
                  <a:gd name="T36" fmla="*/ 41 w 111"/>
                  <a:gd name="T37" fmla="*/ 93 h 108"/>
                  <a:gd name="T38" fmla="*/ 43 w 111"/>
                  <a:gd name="T39" fmla="*/ 93 h 108"/>
                  <a:gd name="T40" fmla="*/ 54 w 111"/>
                  <a:gd name="T41" fmla="*/ 79 h 108"/>
                  <a:gd name="T42" fmla="*/ 56 w 111"/>
                  <a:gd name="T43" fmla="*/ 68 h 108"/>
                  <a:gd name="T44" fmla="*/ 47 w 111"/>
                  <a:gd name="T45" fmla="*/ 61 h 108"/>
                  <a:gd name="T46" fmla="*/ 45 w 111"/>
                  <a:gd name="T47" fmla="*/ 51 h 108"/>
                  <a:gd name="T48" fmla="*/ 50 w 111"/>
                  <a:gd name="T49" fmla="*/ 46 h 108"/>
                  <a:gd name="T50" fmla="*/ 63 w 111"/>
                  <a:gd name="T51" fmla="*/ 48 h 108"/>
                  <a:gd name="T52" fmla="*/ 78 w 111"/>
                  <a:gd name="T53" fmla="*/ 48 h 108"/>
                  <a:gd name="T54" fmla="*/ 95 w 111"/>
                  <a:gd name="T55" fmla="*/ 44 h 108"/>
                  <a:gd name="T56" fmla="*/ 108 w 111"/>
                  <a:gd name="T57" fmla="*/ 38 h 108"/>
                  <a:gd name="T58" fmla="*/ 111 w 111"/>
                  <a:gd name="T59" fmla="*/ 27 h 108"/>
                  <a:gd name="T60" fmla="*/ 29 w 111"/>
                  <a:gd name="T61" fmla="*/ 82 h 108"/>
                  <a:gd name="T62" fmla="*/ 26 w 111"/>
                  <a:gd name="T63" fmla="*/ 81 h 108"/>
                  <a:gd name="T64" fmla="*/ 28 w 111"/>
                  <a:gd name="T65" fmla="*/ 82 h 108"/>
                  <a:gd name="T66" fmla="*/ 29 w 111"/>
                  <a:gd name="T67" fmla="*/ 82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1"/>
                  <a:gd name="T103" fmla="*/ 0 h 108"/>
                  <a:gd name="T104" fmla="*/ 111 w 111"/>
                  <a:gd name="T105" fmla="*/ 108 h 1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1" h="108">
                    <a:moveTo>
                      <a:pt x="110" y="22"/>
                    </a:moveTo>
                    <a:lnTo>
                      <a:pt x="108" y="17"/>
                    </a:lnTo>
                    <a:lnTo>
                      <a:pt x="103" y="13"/>
                    </a:lnTo>
                    <a:lnTo>
                      <a:pt x="97" y="8"/>
                    </a:lnTo>
                    <a:lnTo>
                      <a:pt x="93" y="5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43" y="1"/>
                    </a:lnTo>
                    <a:lnTo>
                      <a:pt x="35" y="4"/>
                    </a:lnTo>
                    <a:lnTo>
                      <a:pt x="26" y="8"/>
                    </a:lnTo>
                    <a:lnTo>
                      <a:pt x="20" y="12"/>
                    </a:lnTo>
                    <a:lnTo>
                      <a:pt x="14" y="15"/>
                    </a:lnTo>
                    <a:lnTo>
                      <a:pt x="10" y="20"/>
                    </a:lnTo>
                    <a:lnTo>
                      <a:pt x="7" y="26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8"/>
                    </a:lnTo>
                    <a:lnTo>
                      <a:pt x="2" y="65"/>
                    </a:lnTo>
                    <a:lnTo>
                      <a:pt x="7" y="70"/>
                    </a:lnTo>
                    <a:lnTo>
                      <a:pt x="10" y="74"/>
                    </a:lnTo>
                    <a:lnTo>
                      <a:pt x="14" y="77"/>
                    </a:lnTo>
                    <a:lnTo>
                      <a:pt x="14" y="83"/>
                    </a:lnTo>
                    <a:lnTo>
                      <a:pt x="14" y="90"/>
                    </a:lnTo>
                    <a:lnTo>
                      <a:pt x="17" y="95"/>
                    </a:lnTo>
                    <a:lnTo>
                      <a:pt x="19" y="99"/>
                    </a:lnTo>
                    <a:lnTo>
                      <a:pt x="22" y="103"/>
                    </a:lnTo>
                    <a:lnTo>
                      <a:pt x="26" y="107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5" y="107"/>
                    </a:lnTo>
                    <a:lnTo>
                      <a:pt x="39" y="104"/>
                    </a:lnTo>
                    <a:lnTo>
                      <a:pt x="41" y="101"/>
                    </a:lnTo>
                    <a:lnTo>
                      <a:pt x="41" y="98"/>
                    </a:lnTo>
                    <a:lnTo>
                      <a:pt x="41" y="93"/>
                    </a:lnTo>
                    <a:lnTo>
                      <a:pt x="38" y="92"/>
                    </a:lnTo>
                    <a:lnTo>
                      <a:pt x="43" y="93"/>
                    </a:lnTo>
                    <a:lnTo>
                      <a:pt x="47" y="84"/>
                    </a:lnTo>
                    <a:lnTo>
                      <a:pt x="54" y="79"/>
                    </a:lnTo>
                    <a:lnTo>
                      <a:pt x="58" y="74"/>
                    </a:lnTo>
                    <a:lnTo>
                      <a:pt x="56" y="68"/>
                    </a:lnTo>
                    <a:lnTo>
                      <a:pt x="51" y="65"/>
                    </a:lnTo>
                    <a:lnTo>
                      <a:pt x="47" y="61"/>
                    </a:lnTo>
                    <a:lnTo>
                      <a:pt x="45" y="56"/>
                    </a:lnTo>
                    <a:lnTo>
                      <a:pt x="45" y="51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6" y="46"/>
                    </a:lnTo>
                    <a:lnTo>
                      <a:pt x="63" y="48"/>
                    </a:lnTo>
                    <a:lnTo>
                      <a:pt x="73" y="48"/>
                    </a:lnTo>
                    <a:lnTo>
                      <a:pt x="78" y="48"/>
                    </a:lnTo>
                    <a:lnTo>
                      <a:pt x="86" y="46"/>
                    </a:lnTo>
                    <a:lnTo>
                      <a:pt x="95" y="44"/>
                    </a:lnTo>
                    <a:lnTo>
                      <a:pt x="104" y="42"/>
                    </a:lnTo>
                    <a:lnTo>
                      <a:pt x="108" y="38"/>
                    </a:lnTo>
                    <a:lnTo>
                      <a:pt x="111" y="33"/>
                    </a:lnTo>
                    <a:lnTo>
                      <a:pt x="111" y="27"/>
                    </a:lnTo>
                    <a:lnTo>
                      <a:pt x="110" y="22"/>
                    </a:lnTo>
                    <a:close/>
                    <a:moveTo>
                      <a:pt x="29" y="82"/>
                    </a:moveTo>
                    <a:lnTo>
                      <a:pt x="28" y="82"/>
                    </a:lnTo>
                    <a:lnTo>
                      <a:pt x="26" y="81"/>
                    </a:lnTo>
                    <a:lnTo>
                      <a:pt x="25" y="81"/>
                    </a:lnTo>
                    <a:lnTo>
                      <a:pt x="28" y="82"/>
                    </a:lnTo>
                    <a:lnTo>
                      <a:pt x="30" y="85"/>
                    </a:lnTo>
                    <a:lnTo>
                      <a:pt x="29" y="82"/>
                    </a:lnTo>
                    <a:close/>
                  </a:path>
                </a:pathLst>
              </a:custGeom>
              <a:solidFill>
                <a:srgbClr val="365B92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Freeform 22"/>
              <p:cNvSpPr>
                <a:spLocks/>
              </p:cNvSpPr>
              <p:nvPr/>
            </p:nvSpPr>
            <p:spPr bwMode="gray">
              <a:xfrm>
                <a:off x="1657" y="2417"/>
                <a:ext cx="124" cy="15"/>
              </a:xfrm>
              <a:custGeom>
                <a:avLst/>
                <a:gdLst>
                  <a:gd name="T0" fmla="*/ 0 w 131"/>
                  <a:gd name="T1" fmla="*/ 6 h 16"/>
                  <a:gd name="T2" fmla="*/ 16 w 131"/>
                  <a:gd name="T3" fmla="*/ 0 h 16"/>
                  <a:gd name="T4" fmla="*/ 30 w 131"/>
                  <a:gd name="T5" fmla="*/ 5 h 16"/>
                  <a:gd name="T6" fmla="*/ 46 w 131"/>
                  <a:gd name="T7" fmla="*/ 8 h 16"/>
                  <a:gd name="T8" fmla="*/ 80 w 131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6"/>
                  <a:gd name="T17" fmla="*/ 131 w 13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6">
                    <a:moveTo>
                      <a:pt x="0" y="6"/>
                    </a:moveTo>
                    <a:cubicBezTo>
                      <a:pt x="0" y="6"/>
                      <a:pt x="8" y="0"/>
                      <a:pt x="25" y="0"/>
                    </a:cubicBezTo>
                    <a:cubicBezTo>
                      <a:pt x="42" y="0"/>
                      <a:pt x="37" y="0"/>
                      <a:pt x="49" y="5"/>
                    </a:cubicBezTo>
                    <a:cubicBezTo>
                      <a:pt x="61" y="10"/>
                      <a:pt x="66" y="13"/>
                      <a:pt x="76" y="14"/>
                    </a:cubicBezTo>
                    <a:cubicBezTo>
                      <a:pt x="85" y="15"/>
                      <a:pt x="131" y="16"/>
                      <a:pt x="131" y="16"/>
                    </a:cubicBezTo>
                  </a:path>
                </a:pathLst>
              </a:custGeom>
              <a:no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Freeform 23"/>
              <p:cNvSpPr>
                <a:spLocks/>
              </p:cNvSpPr>
              <p:nvPr/>
            </p:nvSpPr>
            <p:spPr bwMode="gray">
              <a:xfrm>
                <a:off x="1689" y="2369"/>
                <a:ext cx="19" cy="47"/>
              </a:xfrm>
              <a:custGeom>
                <a:avLst/>
                <a:gdLst>
                  <a:gd name="T0" fmla="*/ 11 w 20"/>
                  <a:gd name="T1" fmla="*/ 0 h 49"/>
                  <a:gd name="T2" fmla="*/ 10 w 20"/>
                  <a:gd name="T3" fmla="*/ 12 h 49"/>
                  <a:gd name="T4" fmla="*/ 7 w 20"/>
                  <a:gd name="T5" fmla="*/ 18 h 49"/>
                  <a:gd name="T6" fmla="*/ 1 w 20"/>
                  <a:gd name="T7" fmla="*/ 28 h 49"/>
                  <a:gd name="T8" fmla="*/ 0 w 20"/>
                  <a:gd name="T9" fmla="*/ 3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9"/>
                  <a:gd name="T17" fmla="*/ 20 w 2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9">
                    <a:moveTo>
                      <a:pt x="20" y="0"/>
                    </a:moveTo>
                    <a:cubicBezTo>
                      <a:pt x="20" y="0"/>
                      <a:pt x="15" y="11"/>
                      <a:pt x="13" y="17"/>
                    </a:cubicBezTo>
                    <a:cubicBezTo>
                      <a:pt x="13" y="17"/>
                      <a:pt x="9" y="22"/>
                      <a:pt x="7" y="27"/>
                    </a:cubicBezTo>
                    <a:cubicBezTo>
                      <a:pt x="5" y="31"/>
                      <a:pt x="2" y="35"/>
                      <a:pt x="1" y="39"/>
                    </a:cubicBezTo>
                    <a:cubicBezTo>
                      <a:pt x="0" y="42"/>
                      <a:pt x="0" y="49"/>
                      <a:pt x="0" y="49"/>
                    </a:cubicBezTo>
                  </a:path>
                </a:pathLst>
              </a:custGeom>
              <a:no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Freeform 24"/>
              <p:cNvSpPr>
                <a:spLocks/>
              </p:cNvSpPr>
              <p:nvPr/>
            </p:nvSpPr>
            <p:spPr bwMode="gray">
              <a:xfrm>
                <a:off x="1831" y="2306"/>
                <a:ext cx="7" cy="119"/>
              </a:xfrm>
              <a:custGeom>
                <a:avLst/>
                <a:gdLst>
                  <a:gd name="T0" fmla="*/ 4 w 8"/>
                  <a:gd name="T1" fmla="*/ 0 h 126"/>
                  <a:gd name="T2" fmla="*/ 1 w 8"/>
                  <a:gd name="T3" fmla="*/ 40 h 126"/>
                  <a:gd name="T4" fmla="*/ 3 w 8"/>
                  <a:gd name="T5" fmla="*/ 72 h 126"/>
                  <a:gd name="T6" fmla="*/ 3 w 8"/>
                  <a:gd name="T7" fmla="*/ 75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26"/>
                  <a:gd name="T14" fmla="*/ 8 w 8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26">
                    <a:moveTo>
                      <a:pt x="8" y="0"/>
                    </a:moveTo>
                    <a:cubicBezTo>
                      <a:pt x="8" y="0"/>
                      <a:pt x="0" y="52"/>
                      <a:pt x="1" y="66"/>
                    </a:cubicBezTo>
                    <a:cubicBezTo>
                      <a:pt x="1" y="80"/>
                      <a:pt x="2" y="115"/>
                      <a:pt x="3" y="120"/>
                    </a:cubicBezTo>
                    <a:cubicBezTo>
                      <a:pt x="3" y="126"/>
                      <a:pt x="3" y="126"/>
                      <a:pt x="3" y="126"/>
                    </a:cubicBezTo>
                  </a:path>
                </a:pathLst>
              </a:custGeom>
              <a:no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Freeform 25"/>
              <p:cNvSpPr>
                <a:spLocks/>
              </p:cNvSpPr>
              <p:nvPr/>
            </p:nvSpPr>
            <p:spPr bwMode="gray">
              <a:xfrm>
                <a:off x="1760" y="2432"/>
                <a:ext cx="64" cy="34"/>
              </a:xfrm>
              <a:custGeom>
                <a:avLst/>
                <a:gdLst>
                  <a:gd name="T0" fmla="*/ 64 w 64"/>
                  <a:gd name="T1" fmla="*/ 2 h 34"/>
                  <a:gd name="T2" fmla="*/ 47 w 64"/>
                  <a:gd name="T3" fmla="*/ 0 h 34"/>
                  <a:gd name="T4" fmla="*/ 32 w 64"/>
                  <a:gd name="T5" fmla="*/ 0 h 34"/>
                  <a:gd name="T6" fmla="*/ 20 w 64"/>
                  <a:gd name="T7" fmla="*/ 0 h 34"/>
                  <a:gd name="T8" fmla="*/ 10 w 64"/>
                  <a:gd name="T9" fmla="*/ 5 h 34"/>
                  <a:gd name="T10" fmla="*/ 5 w 64"/>
                  <a:gd name="T11" fmla="*/ 8 h 34"/>
                  <a:gd name="T12" fmla="*/ 1 w 64"/>
                  <a:gd name="T13" fmla="*/ 12 h 34"/>
                  <a:gd name="T14" fmla="*/ 0 w 64"/>
                  <a:gd name="T15" fmla="*/ 19 h 34"/>
                  <a:gd name="T16" fmla="*/ 1 w 64"/>
                  <a:gd name="T17" fmla="*/ 23 h 34"/>
                  <a:gd name="T18" fmla="*/ 7 w 64"/>
                  <a:gd name="T19" fmla="*/ 27 h 34"/>
                  <a:gd name="T20" fmla="*/ 19 w 64"/>
                  <a:gd name="T21" fmla="*/ 31 h 34"/>
                  <a:gd name="T22" fmla="*/ 26 w 64"/>
                  <a:gd name="T23" fmla="*/ 31 h 34"/>
                  <a:gd name="T24" fmla="*/ 27 w 64"/>
                  <a:gd name="T25" fmla="*/ 31 h 34"/>
                  <a:gd name="T26" fmla="*/ 36 w 64"/>
                  <a:gd name="T27" fmla="*/ 32 h 34"/>
                  <a:gd name="T28" fmla="*/ 44 w 64"/>
                  <a:gd name="T29" fmla="*/ 32 h 34"/>
                  <a:gd name="T30" fmla="*/ 51 w 64"/>
                  <a:gd name="T31" fmla="*/ 34 h 34"/>
                  <a:gd name="T32" fmla="*/ 56 w 64"/>
                  <a:gd name="T33" fmla="*/ 32 h 34"/>
                  <a:gd name="T34" fmla="*/ 54 w 64"/>
                  <a:gd name="T35" fmla="*/ 29 h 34"/>
                  <a:gd name="T36" fmla="*/ 56 w 64"/>
                  <a:gd name="T37" fmla="*/ 28 h 34"/>
                  <a:gd name="T38" fmla="*/ 58 w 64"/>
                  <a:gd name="T39" fmla="*/ 24 h 34"/>
                  <a:gd name="T40" fmla="*/ 61 w 64"/>
                  <a:gd name="T41" fmla="*/ 19 h 34"/>
                  <a:gd name="T42" fmla="*/ 62 w 64"/>
                  <a:gd name="T43" fmla="*/ 14 h 34"/>
                  <a:gd name="T44" fmla="*/ 62 w 64"/>
                  <a:gd name="T45" fmla="*/ 11 h 34"/>
                  <a:gd name="T46" fmla="*/ 63 w 64"/>
                  <a:gd name="T47" fmla="*/ 9 h 34"/>
                  <a:gd name="T48" fmla="*/ 64 w 64"/>
                  <a:gd name="T49" fmla="*/ 6 h 34"/>
                  <a:gd name="T50" fmla="*/ 64 w 64"/>
                  <a:gd name="T51" fmla="*/ 2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34"/>
                  <a:gd name="T80" fmla="*/ 64 w 64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34">
                    <a:moveTo>
                      <a:pt x="64" y="2"/>
                    </a:moveTo>
                    <a:lnTo>
                      <a:pt x="47" y="0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19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1" y="34"/>
                    </a:lnTo>
                    <a:lnTo>
                      <a:pt x="56" y="32"/>
                    </a:lnTo>
                    <a:lnTo>
                      <a:pt x="54" y="29"/>
                    </a:lnTo>
                    <a:lnTo>
                      <a:pt x="56" y="28"/>
                    </a:lnTo>
                    <a:lnTo>
                      <a:pt x="58" y="24"/>
                    </a:lnTo>
                    <a:lnTo>
                      <a:pt x="61" y="19"/>
                    </a:lnTo>
                    <a:lnTo>
                      <a:pt x="62" y="14"/>
                    </a:lnTo>
                    <a:lnTo>
                      <a:pt x="62" y="11"/>
                    </a:lnTo>
                    <a:lnTo>
                      <a:pt x="63" y="9"/>
                    </a:lnTo>
                    <a:lnTo>
                      <a:pt x="64" y="6"/>
                    </a:lnTo>
                    <a:lnTo>
                      <a:pt x="64" y="2"/>
                    </a:lnTo>
                    <a:close/>
                  </a:path>
                </a:pathLst>
              </a:custGeom>
              <a:no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Freeform 26"/>
              <p:cNvSpPr>
                <a:spLocks/>
              </p:cNvSpPr>
              <p:nvPr/>
            </p:nvSpPr>
            <p:spPr bwMode="gray">
              <a:xfrm>
                <a:off x="1831" y="2245"/>
                <a:ext cx="221" cy="265"/>
              </a:xfrm>
              <a:custGeom>
                <a:avLst/>
                <a:gdLst>
                  <a:gd name="T0" fmla="*/ 77 w 234"/>
                  <a:gd name="T1" fmla="*/ 117 h 281"/>
                  <a:gd name="T2" fmla="*/ 67 w 234"/>
                  <a:gd name="T3" fmla="*/ 112 h 281"/>
                  <a:gd name="T4" fmla="*/ 80 w 234"/>
                  <a:gd name="T5" fmla="*/ 83 h 281"/>
                  <a:gd name="T6" fmla="*/ 101 w 234"/>
                  <a:gd name="T7" fmla="*/ 74 h 281"/>
                  <a:gd name="T8" fmla="*/ 109 w 234"/>
                  <a:gd name="T9" fmla="*/ 78 h 281"/>
                  <a:gd name="T10" fmla="*/ 109 w 234"/>
                  <a:gd name="T11" fmla="*/ 77 h 281"/>
                  <a:gd name="T12" fmla="*/ 134 w 234"/>
                  <a:gd name="T13" fmla="*/ 20 h 281"/>
                  <a:gd name="T14" fmla="*/ 140 w 234"/>
                  <a:gd name="T15" fmla="*/ 0 h 281"/>
                  <a:gd name="T16" fmla="*/ 31 w 234"/>
                  <a:gd name="T17" fmla="*/ 60 h 281"/>
                  <a:gd name="T18" fmla="*/ 0 w 234"/>
                  <a:gd name="T19" fmla="*/ 166 h 281"/>
                  <a:gd name="T20" fmla="*/ 21 w 234"/>
                  <a:gd name="T21" fmla="*/ 164 h 281"/>
                  <a:gd name="T22" fmla="*/ 77 w 234"/>
                  <a:gd name="T23" fmla="*/ 117 h 2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4"/>
                  <a:gd name="T37" fmla="*/ 0 h 281"/>
                  <a:gd name="T38" fmla="*/ 234 w 234"/>
                  <a:gd name="T39" fmla="*/ 281 h 2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4" h="281">
                    <a:moveTo>
                      <a:pt x="128" y="198"/>
                    </a:moveTo>
                    <a:cubicBezTo>
                      <a:pt x="111" y="191"/>
                      <a:pt x="111" y="191"/>
                      <a:pt x="111" y="191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81" y="133"/>
                      <a:pt x="181" y="133"/>
                      <a:pt x="181" y="133"/>
                    </a:cubicBezTo>
                    <a:cubicBezTo>
                      <a:pt x="182" y="132"/>
                      <a:pt x="182" y="132"/>
                      <a:pt x="182" y="132"/>
                    </a:cubicBezTo>
                    <a:cubicBezTo>
                      <a:pt x="182" y="132"/>
                      <a:pt x="216" y="49"/>
                      <a:pt x="223" y="33"/>
                    </a:cubicBezTo>
                    <a:cubicBezTo>
                      <a:pt x="231" y="18"/>
                      <a:pt x="234" y="0"/>
                      <a:pt x="234" y="0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1" y="280"/>
                      <a:pt x="22" y="279"/>
                      <a:pt x="33" y="277"/>
                    </a:cubicBezTo>
                    <a:cubicBezTo>
                      <a:pt x="128" y="198"/>
                      <a:pt x="128" y="198"/>
                      <a:pt x="128" y="198"/>
                    </a:cubicBezTo>
                    <a:close/>
                  </a:path>
                </a:pathLst>
              </a:custGeom>
              <a:solidFill>
                <a:srgbClr val="C1DA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Freeform 27"/>
              <p:cNvSpPr>
                <a:spLocks/>
              </p:cNvSpPr>
              <p:nvPr/>
            </p:nvSpPr>
            <p:spPr bwMode="gray">
              <a:xfrm>
                <a:off x="1952" y="2395"/>
                <a:ext cx="50" cy="67"/>
              </a:xfrm>
              <a:custGeom>
                <a:avLst/>
                <a:gdLst>
                  <a:gd name="T0" fmla="*/ 0 w 53"/>
                  <a:gd name="T1" fmla="*/ 23 h 71"/>
                  <a:gd name="T2" fmla="*/ 8 w 53"/>
                  <a:gd name="T3" fmla="*/ 28 h 71"/>
                  <a:gd name="T4" fmla="*/ 8 w 53"/>
                  <a:gd name="T5" fmla="*/ 42 h 71"/>
                  <a:gd name="T6" fmla="*/ 32 w 53"/>
                  <a:gd name="T7" fmla="*/ 20 h 71"/>
                  <a:gd name="T8" fmla="*/ 20 w 53"/>
                  <a:gd name="T9" fmla="*/ 0 h 71"/>
                  <a:gd name="T10" fmla="*/ 0 w 53"/>
                  <a:gd name="T11" fmla="*/ 23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1"/>
                  <a:gd name="T20" fmla="*/ 53 w 5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1">
                    <a:moveTo>
                      <a:pt x="0" y="39"/>
                    </a:moveTo>
                    <a:cubicBezTo>
                      <a:pt x="17" y="47"/>
                      <a:pt x="17" y="47"/>
                      <a:pt x="17" y="47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27" y="60"/>
                      <a:pt x="41" y="47"/>
                      <a:pt x="53" y="33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CFF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Freeform 28"/>
              <p:cNvSpPr>
                <a:spLocks/>
              </p:cNvSpPr>
              <p:nvPr/>
            </p:nvSpPr>
            <p:spPr bwMode="gray">
              <a:xfrm>
                <a:off x="1936" y="2378"/>
                <a:ext cx="46" cy="54"/>
              </a:xfrm>
              <a:custGeom>
                <a:avLst/>
                <a:gdLst>
                  <a:gd name="T0" fmla="*/ 45 w 46"/>
                  <a:gd name="T1" fmla="*/ 16 h 54"/>
                  <a:gd name="T2" fmla="*/ 21 w 46"/>
                  <a:gd name="T3" fmla="*/ 0 h 54"/>
                  <a:gd name="T4" fmla="*/ 0 w 46"/>
                  <a:gd name="T5" fmla="*/ 47 h 54"/>
                  <a:gd name="T6" fmla="*/ 16 w 46"/>
                  <a:gd name="T7" fmla="*/ 54 h 54"/>
                  <a:gd name="T8" fmla="*/ 46 w 46"/>
                  <a:gd name="T9" fmla="*/ 17 h 54"/>
                  <a:gd name="T10" fmla="*/ 45 w 46"/>
                  <a:gd name="T11" fmla="*/ 1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4"/>
                  <a:gd name="T20" fmla="*/ 46 w 46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4">
                    <a:moveTo>
                      <a:pt x="45" y="16"/>
                    </a:moveTo>
                    <a:lnTo>
                      <a:pt x="21" y="0"/>
                    </a:lnTo>
                    <a:lnTo>
                      <a:pt x="0" y="47"/>
                    </a:lnTo>
                    <a:lnTo>
                      <a:pt x="16" y="54"/>
                    </a:lnTo>
                    <a:lnTo>
                      <a:pt x="46" y="17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E0ECFF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8" name="Freeform 29"/>
              <p:cNvSpPr>
                <a:spLocks/>
              </p:cNvSpPr>
              <p:nvPr/>
            </p:nvSpPr>
            <p:spPr bwMode="gray">
              <a:xfrm>
                <a:off x="1986" y="2370"/>
                <a:ext cx="22" cy="21"/>
              </a:xfrm>
              <a:custGeom>
                <a:avLst/>
                <a:gdLst>
                  <a:gd name="T0" fmla="*/ 22 w 22"/>
                  <a:gd name="T1" fmla="*/ 4 h 21"/>
                  <a:gd name="T2" fmla="*/ 16 w 22"/>
                  <a:gd name="T3" fmla="*/ 0 h 21"/>
                  <a:gd name="T4" fmla="*/ 0 w 22"/>
                  <a:gd name="T5" fmla="*/ 21 h 21"/>
                  <a:gd name="T6" fmla="*/ 22 w 22"/>
                  <a:gd name="T7" fmla="*/ 4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1"/>
                  <a:gd name="T14" fmla="*/ 22 w 22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1">
                    <a:moveTo>
                      <a:pt x="22" y="4"/>
                    </a:moveTo>
                    <a:lnTo>
                      <a:pt x="16" y="0"/>
                    </a:lnTo>
                    <a:lnTo>
                      <a:pt x="0" y="21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0EC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Freeform 30"/>
              <p:cNvSpPr>
                <a:spLocks/>
              </p:cNvSpPr>
              <p:nvPr/>
            </p:nvSpPr>
            <p:spPr bwMode="gray">
              <a:xfrm>
                <a:off x="1957" y="2363"/>
                <a:ext cx="45" cy="31"/>
              </a:xfrm>
              <a:custGeom>
                <a:avLst/>
                <a:gdLst>
                  <a:gd name="T0" fmla="*/ 29 w 45"/>
                  <a:gd name="T1" fmla="*/ 28 h 31"/>
                  <a:gd name="T2" fmla="*/ 45 w 45"/>
                  <a:gd name="T3" fmla="*/ 7 h 31"/>
                  <a:gd name="T4" fmla="*/ 33 w 45"/>
                  <a:gd name="T5" fmla="*/ 0 h 31"/>
                  <a:gd name="T6" fmla="*/ 0 w 45"/>
                  <a:gd name="T7" fmla="*/ 15 h 31"/>
                  <a:gd name="T8" fmla="*/ 24 w 45"/>
                  <a:gd name="T9" fmla="*/ 31 h 31"/>
                  <a:gd name="T10" fmla="*/ 29 w 45"/>
                  <a:gd name="T11" fmla="*/ 2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1"/>
                  <a:gd name="T20" fmla="*/ 45 w 45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1">
                    <a:moveTo>
                      <a:pt x="29" y="28"/>
                    </a:moveTo>
                    <a:lnTo>
                      <a:pt x="45" y="7"/>
                    </a:lnTo>
                    <a:lnTo>
                      <a:pt x="33" y="0"/>
                    </a:lnTo>
                    <a:lnTo>
                      <a:pt x="0" y="15"/>
                    </a:lnTo>
                    <a:lnTo>
                      <a:pt x="24" y="31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E0EC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Freeform 31"/>
              <p:cNvSpPr>
                <a:spLocks/>
              </p:cNvSpPr>
              <p:nvPr/>
            </p:nvSpPr>
            <p:spPr bwMode="gray">
              <a:xfrm>
                <a:off x="1982" y="2374"/>
                <a:ext cx="43" cy="52"/>
              </a:xfrm>
              <a:custGeom>
                <a:avLst/>
                <a:gdLst>
                  <a:gd name="T0" fmla="*/ 18 w 45"/>
                  <a:gd name="T1" fmla="*/ 0 h 55"/>
                  <a:gd name="T2" fmla="*/ 4 w 45"/>
                  <a:gd name="T3" fmla="*/ 9 h 55"/>
                  <a:gd name="T4" fmla="*/ 0 w 45"/>
                  <a:gd name="T5" fmla="*/ 13 h 55"/>
                  <a:gd name="T6" fmla="*/ 12 w 45"/>
                  <a:gd name="T7" fmla="*/ 33 h 55"/>
                  <a:gd name="T8" fmla="*/ 30 w 45"/>
                  <a:gd name="T9" fmla="*/ 16 h 55"/>
                  <a:gd name="T10" fmla="*/ 29 w 45"/>
                  <a:gd name="T11" fmla="*/ 14 h 55"/>
                  <a:gd name="T12" fmla="*/ 18 w 45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5"/>
                  <a:gd name="T23" fmla="*/ 45 w 4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5">
                    <a:moveTo>
                      <a:pt x="27" y="0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0" y="45"/>
                      <a:pt x="38" y="35"/>
                      <a:pt x="45" y="25"/>
                    </a:cubicBezTo>
                    <a:cubicBezTo>
                      <a:pt x="45" y="24"/>
                      <a:pt x="44" y="24"/>
                      <a:pt x="44" y="23"/>
                    </a:cubicBezTo>
                    <a:cubicBezTo>
                      <a:pt x="40" y="6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rgbClr val="E0EC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1" name="Freeform 32"/>
              <p:cNvSpPr>
                <a:spLocks/>
              </p:cNvSpPr>
              <p:nvPr/>
            </p:nvSpPr>
            <p:spPr bwMode="gray">
              <a:xfrm>
                <a:off x="1981" y="2391"/>
                <a:ext cx="5" cy="4"/>
              </a:xfrm>
              <a:custGeom>
                <a:avLst/>
                <a:gdLst>
                  <a:gd name="T0" fmla="*/ 1 w 5"/>
                  <a:gd name="T1" fmla="*/ 4 h 4"/>
                  <a:gd name="T2" fmla="*/ 5 w 5"/>
                  <a:gd name="T3" fmla="*/ 0 h 4"/>
                  <a:gd name="T4" fmla="*/ 0 w 5"/>
                  <a:gd name="T5" fmla="*/ 3 h 4"/>
                  <a:gd name="T6" fmla="*/ 1 w 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1" y="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0ECF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Freeform 33"/>
              <p:cNvSpPr>
                <a:spLocks/>
              </p:cNvSpPr>
              <p:nvPr/>
            </p:nvSpPr>
            <p:spPr bwMode="gray">
              <a:xfrm>
                <a:off x="1811" y="2328"/>
                <a:ext cx="68" cy="182"/>
              </a:xfrm>
              <a:custGeom>
                <a:avLst/>
                <a:gdLst>
                  <a:gd name="T0" fmla="*/ 31 w 72"/>
                  <a:gd name="T1" fmla="*/ 0 h 193"/>
                  <a:gd name="T2" fmla="*/ 0 w 72"/>
                  <a:gd name="T3" fmla="*/ 111 h 193"/>
                  <a:gd name="T4" fmla="*/ 5 w 72"/>
                  <a:gd name="T5" fmla="*/ 114 h 193"/>
                  <a:gd name="T6" fmla="*/ 11 w 72"/>
                  <a:gd name="T7" fmla="*/ 114 h 193"/>
                  <a:gd name="T8" fmla="*/ 42 w 72"/>
                  <a:gd name="T9" fmla="*/ 8 h 193"/>
                  <a:gd name="T10" fmla="*/ 31 w 72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193"/>
                  <a:gd name="T20" fmla="*/ 72 w 72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193">
                    <a:moveTo>
                      <a:pt x="52" y="0"/>
                    </a:moveTo>
                    <a:cubicBezTo>
                      <a:pt x="0" y="190"/>
                      <a:pt x="0" y="190"/>
                      <a:pt x="0" y="190"/>
                    </a:cubicBezTo>
                    <a:cubicBezTo>
                      <a:pt x="5" y="193"/>
                      <a:pt x="5" y="193"/>
                      <a:pt x="5" y="193"/>
                    </a:cubicBezTo>
                    <a:cubicBezTo>
                      <a:pt x="10" y="193"/>
                      <a:pt x="15" y="193"/>
                      <a:pt x="20" y="193"/>
                    </a:cubicBezTo>
                    <a:cubicBezTo>
                      <a:pt x="72" y="15"/>
                      <a:pt x="72" y="15"/>
                      <a:pt x="72" y="15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0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Oval 34"/>
              <p:cNvSpPr>
                <a:spLocks noChangeArrowheads="1"/>
              </p:cNvSpPr>
              <p:nvPr/>
            </p:nvSpPr>
            <p:spPr bwMode="gray">
              <a:xfrm>
                <a:off x="1559" y="2003"/>
                <a:ext cx="508" cy="507"/>
              </a:xfrm>
              <a:prstGeom prst="ellipse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fr-FR" sz="2000">
                  <a:latin typeface="Arial" pitchFamily="33" charset="0"/>
                  <a:ea typeface="ヒラギノ角ゴ Pro W3" pitchFamily="33" charset="-128"/>
                  <a:cs typeface="ヒラギノ角ゴ Pro W3" pitchFamily="33" charset="-128"/>
                </a:endParaRPr>
              </a:p>
            </p:txBody>
          </p:sp>
        </p:grpSp>
      </p:grpSp>
      <p:pic>
        <p:nvPicPr>
          <p:cNvPr id="4108" name="Picture 35" descr="j0396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57513" y="2196108"/>
            <a:ext cx="7572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465738" y="2226271"/>
            <a:ext cx="806450" cy="804862"/>
            <a:chOff x="2924" y="2487"/>
            <a:chExt cx="508" cy="507"/>
          </a:xfrm>
        </p:grpSpPr>
        <p:sp>
          <p:nvSpPr>
            <p:cNvPr id="4129" name="Oval 37"/>
            <p:cNvSpPr>
              <a:spLocks noChangeArrowheads="1"/>
            </p:cNvSpPr>
            <p:nvPr/>
          </p:nvSpPr>
          <p:spPr bwMode="gray">
            <a:xfrm>
              <a:off x="2924" y="2487"/>
              <a:ext cx="508" cy="507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fr-FR" sz="1800">
                <a:ea typeface="ヒラギノ角ゴ Pro W3" pitchFamily="33" charset="-128"/>
                <a:cs typeface="ヒラギノ角ゴ Pro W3" pitchFamily="33" charset="-128"/>
              </a:endParaRPr>
            </a:p>
          </p:txBody>
        </p:sp>
        <p:pic>
          <p:nvPicPr>
            <p:cNvPr id="4130" name="Picture 38" descr="j0222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" y="2561"/>
              <a:ext cx="3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Text Box 39"/>
          <p:cNvSpPr txBox="1">
            <a:spLocks noChangeArrowheads="1"/>
          </p:cNvSpPr>
          <p:nvPr/>
        </p:nvSpPr>
        <p:spPr bwMode="auto">
          <a:xfrm>
            <a:off x="1764077" y="1730971"/>
            <a:ext cx="99458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 i="1" dirty="0" smtClean="0">
                <a:ea typeface="ヒラギノ角ゴ Pro W3" pitchFamily="33" charset="-128"/>
                <a:cs typeface="ヒラギノ角ゴ Pro W3" pitchFamily="33" charset="-128"/>
              </a:rPr>
              <a:t>Internauta</a:t>
            </a:r>
            <a:endParaRPr lang="pt-PT" sz="1400" i="1" dirty="0"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11" name="Text Box 40"/>
          <p:cNvSpPr txBox="1">
            <a:spLocks noChangeArrowheads="1"/>
          </p:cNvSpPr>
          <p:nvPr/>
        </p:nvSpPr>
        <p:spPr bwMode="auto">
          <a:xfrm>
            <a:off x="2989238" y="1738908"/>
            <a:ext cx="85883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i="1" dirty="0" smtClean="0">
                <a:ea typeface="ヒラギノ角ゴ Pro W3" pitchFamily="33" charset="-128"/>
                <a:cs typeface="ヒラギノ角ゴ Pro W3" pitchFamily="33" charset="-128"/>
              </a:rPr>
              <a:t>Visitante</a:t>
            </a:r>
            <a:endParaRPr lang="pt-BR" sz="1400" i="1" dirty="0"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12" name="Text Box 41"/>
          <p:cNvSpPr txBox="1">
            <a:spLocks noChangeArrowheads="1"/>
          </p:cNvSpPr>
          <p:nvPr/>
        </p:nvSpPr>
        <p:spPr bwMode="auto">
          <a:xfrm>
            <a:off x="4079851" y="1700808"/>
            <a:ext cx="1090612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sz="1400" i="1" smtClean="0">
                <a:ea typeface="ヒラギノ角ゴ Pro W3" pitchFamily="33" charset="-128"/>
                <a:cs typeface="ヒラギノ角ゴ Pro W3" pitchFamily="33" charset="-128"/>
              </a:rPr>
              <a:t>Cliente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sz="1400" i="1" smtClean="0">
                <a:ea typeface="ヒラギノ角ゴ Pro W3" pitchFamily="33" charset="-128"/>
                <a:cs typeface="ヒラギノ角ゴ Pro W3" pitchFamily="33" charset="-128"/>
              </a:rPr>
              <a:t>potencial</a:t>
            </a:r>
            <a:endParaRPr lang="pt-BR" sz="1400" i="1"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13" name="Text Box 42"/>
          <p:cNvSpPr txBox="1">
            <a:spLocks noChangeArrowheads="1"/>
          </p:cNvSpPr>
          <p:nvPr/>
        </p:nvSpPr>
        <p:spPr bwMode="auto">
          <a:xfrm>
            <a:off x="5272063" y="1702396"/>
            <a:ext cx="1090613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sz="1400" i="1" smtClean="0">
                <a:ea typeface="ヒラギノ角ゴ Pro W3" pitchFamily="33" charset="-128"/>
                <a:cs typeface="ヒラギノ角ゴ Pro W3" pitchFamily="33" charset="-128"/>
              </a:rPr>
              <a:t>Cliente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t-BR" sz="1400" i="1" smtClean="0">
                <a:ea typeface="ヒラギノ角ゴ Pro W3" pitchFamily="33" charset="-128"/>
                <a:cs typeface="ヒラギノ角ゴ Pro W3" pitchFamily="33" charset="-128"/>
              </a:rPr>
              <a:t>convertido</a:t>
            </a:r>
            <a:endParaRPr lang="pt-BR" sz="1400" i="1"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17" name="AutoShape 76"/>
          <p:cNvSpPr>
            <a:spLocks noChangeArrowheads="1"/>
          </p:cNvSpPr>
          <p:nvPr/>
        </p:nvSpPr>
        <p:spPr bwMode="auto">
          <a:xfrm>
            <a:off x="2373288" y="3193058"/>
            <a:ext cx="1219200" cy="317500"/>
          </a:xfrm>
          <a:prstGeom prst="curvedUpArrow">
            <a:avLst>
              <a:gd name="adj1" fmla="val 76604"/>
              <a:gd name="adj2" fmla="val 153404"/>
              <a:gd name="adj3" fmla="val 33333"/>
            </a:avLst>
          </a:prstGeom>
          <a:solidFill>
            <a:srgbClr val="2F6893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4118" name="AutoShape 78"/>
          <p:cNvSpPr>
            <a:spLocks noChangeArrowheads="1"/>
          </p:cNvSpPr>
          <p:nvPr/>
        </p:nvSpPr>
        <p:spPr bwMode="auto">
          <a:xfrm>
            <a:off x="4608488" y="3180358"/>
            <a:ext cx="1219200" cy="317500"/>
          </a:xfrm>
          <a:prstGeom prst="curvedUpArrow">
            <a:avLst>
              <a:gd name="adj1" fmla="val 76604"/>
              <a:gd name="adj2" fmla="val 153404"/>
              <a:gd name="adj3" fmla="val 33333"/>
            </a:avLst>
          </a:prstGeom>
          <a:solidFill>
            <a:srgbClr val="2F6893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Arial" pitchFamily="33" charset="0"/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727119" name="Text Box 79"/>
          <p:cNvSpPr txBox="1">
            <a:spLocks noChangeArrowheads="1"/>
          </p:cNvSpPr>
          <p:nvPr/>
        </p:nvSpPr>
        <p:spPr bwMode="auto">
          <a:xfrm>
            <a:off x="5596756" y="3635028"/>
            <a:ext cx="1457300" cy="400110"/>
          </a:xfrm>
          <a:prstGeom prst="rect">
            <a:avLst/>
          </a:prstGeom>
          <a:solidFill>
            <a:schemeClr val="tx2"/>
          </a:solidFill>
          <a:ln w="222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pt-PT" sz="2000" dirty="0" smtClean="0">
                <a:solidFill>
                  <a:schemeClr val="bg1"/>
                </a:solidFill>
                <a:ea typeface="ヒラギノ角ゴ Pro W3" pitchFamily="33" charset="-128"/>
                <a:cs typeface="ヒラギノ角ゴ Pro W3" pitchFamily="33" charset="-128"/>
              </a:rPr>
              <a:t>+ Conversão</a:t>
            </a:r>
            <a:endParaRPr lang="pt-PT" b="1" dirty="0">
              <a:solidFill>
                <a:schemeClr val="bg1"/>
              </a:solidFill>
              <a:ea typeface="ヒラギノ角ゴ Pro W3" pitchFamily="33" charset="-128"/>
              <a:cs typeface="ヒラギノ角ゴ Pro W3" pitchFamily="33" charset="-128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319088" y="200025"/>
            <a:ext cx="854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i="1" kern="0" dirty="0" smtClean="0">
                <a:solidFill>
                  <a:srgbClr val="003366"/>
                </a:solidFill>
                <a:latin typeface="Verdana" pitchFamily="33" charset="0"/>
              </a:rPr>
              <a:t>AUMENTO DE CONVERSÃO NO CHECKOUT</a:t>
            </a:r>
            <a:endParaRPr lang="pt-PT" sz="2400" b="1" i="1" kern="0" dirty="0">
              <a:solidFill>
                <a:srgbClr val="003366"/>
              </a:solidFill>
              <a:latin typeface="Verdana" pitchFamily="33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1966" y="5880556"/>
            <a:ext cx="5855434" cy="21544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t-PT" sz="800" i="1" dirty="0" smtClean="0">
                <a:solidFill>
                  <a:schemeClr val="tx2"/>
                </a:solidFill>
                <a:ea typeface="ヒラギノ角ゴ Pro W3" pitchFamily="33" charset="-128"/>
                <a:cs typeface="Verdana"/>
              </a:rPr>
              <a:t>Fontes: </a:t>
            </a:r>
            <a:r>
              <a:rPr lang="en-US" sz="800" dirty="0" err="1" smtClean="0">
                <a:solidFill>
                  <a:schemeClr val="tx2"/>
                </a:solidFill>
              </a:rPr>
              <a:t>JupiterResearch</a:t>
            </a:r>
            <a:r>
              <a:rPr lang="en-US" sz="800" dirty="0" smtClean="0">
                <a:solidFill>
                  <a:schemeClr val="tx2"/>
                </a:solidFill>
              </a:rPr>
              <a:t>/</a:t>
            </a:r>
            <a:r>
              <a:rPr lang="en-US" sz="800" dirty="0" err="1" smtClean="0">
                <a:solidFill>
                  <a:schemeClr val="tx2"/>
                </a:solidFill>
              </a:rPr>
              <a:t>Ipsos</a:t>
            </a:r>
            <a:r>
              <a:rPr lang="en-US" sz="800" dirty="0" smtClean="0">
                <a:solidFill>
                  <a:schemeClr val="tx2"/>
                </a:solidFill>
              </a:rPr>
              <a:t> Insight Financial Services Consumer Survey (7/07)</a:t>
            </a:r>
            <a:endParaRPr lang="pt-PT" sz="800" i="1" dirty="0" smtClean="0">
              <a:solidFill>
                <a:schemeClr val="tx2"/>
              </a:solidFill>
              <a:ea typeface="ヒラギノ角ゴ Pro W3" pitchFamily="33" charset="-128"/>
              <a:cs typeface="Verdana"/>
            </a:endParaRPr>
          </a:p>
        </p:txBody>
      </p:sp>
      <p:sp>
        <p:nvSpPr>
          <p:cNvPr id="48" name="Content Placeholder 12"/>
          <p:cNvSpPr>
            <a:spLocks noGrp="1"/>
          </p:cNvSpPr>
          <p:nvPr>
            <p:ph idx="1"/>
          </p:nvPr>
        </p:nvSpPr>
        <p:spPr>
          <a:xfrm>
            <a:off x="1278632" y="4730081"/>
            <a:ext cx="6245696" cy="2443335"/>
          </a:xfrm>
        </p:spPr>
        <p:txBody>
          <a:bodyPr wrap="square" anchor="t">
            <a:noAutofit/>
          </a:bodyPr>
          <a:lstStyle/>
          <a:p>
            <a:pPr marL="457200" indent="-457200">
              <a:lnSpc>
                <a:spcPts val="2100"/>
              </a:lnSpc>
              <a:buNone/>
            </a:pPr>
            <a:r>
              <a:rPr lang="pt-BR" sz="2000" b="1" i="1" cap="all" dirty="0" smtClean="0">
                <a:solidFill>
                  <a:srgbClr val="1F497D"/>
                </a:solidFill>
                <a:latin typeface="Verdana" pitchFamily="34" charset="0"/>
              </a:rPr>
              <a:t>Aumento de vendas com PayPAl</a:t>
            </a:r>
          </a:p>
          <a:p>
            <a:pPr marL="457200" indent="-457200">
              <a:lnSpc>
                <a:spcPts val="2100"/>
              </a:lnSpc>
              <a:buNone/>
            </a:pPr>
            <a:endParaRPr lang="pt-BR" sz="2000" b="1" i="1" cap="all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457200" indent="-457200">
              <a:lnSpc>
                <a:spcPts val="2100"/>
              </a:lnSpc>
              <a:buNone/>
            </a:pPr>
            <a:r>
              <a:rPr lang="pt-BR" sz="2000" b="1" i="1" cap="all" dirty="0" smtClean="0">
                <a:solidFill>
                  <a:srgbClr val="1F497D"/>
                </a:solidFill>
                <a:latin typeface="Verdana" pitchFamily="34" charset="0"/>
              </a:rPr>
              <a:t>                      12% a 16%</a:t>
            </a:r>
            <a:endParaRPr lang="pt-BR" sz="2000" b="1" i="1" cap="all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457200" indent="-457200">
              <a:lnSpc>
                <a:spcPts val="2100"/>
              </a:lnSpc>
              <a:buNone/>
            </a:pPr>
            <a:endParaRPr lang="pt-BR" sz="2000" dirty="0" smtClean="0">
              <a:solidFill>
                <a:srgbClr val="1F497D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1966" y="5880556"/>
            <a:ext cx="5855434" cy="33855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t-PT" sz="800" i="1" dirty="0" smtClean="0">
                <a:solidFill>
                  <a:schemeClr val="tx2"/>
                </a:solidFill>
                <a:ea typeface="ヒラギノ角ゴ Pro W3" pitchFamily="33" charset="-128"/>
                <a:cs typeface="Verdana"/>
              </a:rPr>
              <a:t>Fontes: Pesquisa Perfil da Internet Brasileira – Site Blindado S/A</a:t>
            </a:r>
          </a:p>
          <a:p>
            <a:r>
              <a:rPr lang="en-US" sz="800" dirty="0" err="1" smtClean="0">
                <a:solidFill>
                  <a:schemeClr val="tx2"/>
                </a:solidFill>
              </a:rPr>
              <a:t>JupiterResearch/Ipsos</a:t>
            </a:r>
            <a:r>
              <a:rPr lang="en-US" sz="800" dirty="0" smtClean="0">
                <a:solidFill>
                  <a:schemeClr val="tx2"/>
                </a:solidFill>
              </a:rPr>
              <a:t> Insight Financial Services Consumer Survey (7/07)</a:t>
            </a:r>
            <a:endParaRPr lang="pt-PT" sz="800" i="1" dirty="0" smtClean="0">
              <a:solidFill>
                <a:schemeClr val="tx2"/>
              </a:solidFill>
              <a:ea typeface="ヒラギノ角ゴ Pro W3" pitchFamily="33" charset="-128"/>
              <a:cs typeface="Verdan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9088" y="200025"/>
            <a:ext cx="854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i="1" kern="0" dirty="0" smtClean="0">
                <a:solidFill>
                  <a:srgbClr val="003366"/>
                </a:solidFill>
                <a:latin typeface="Verdana" pitchFamily="34" charset="0"/>
              </a:rPr>
              <a:t>PORQUE OS COMPRADORES PREFEREM PAYPAL</a:t>
            </a:r>
            <a:endParaRPr lang="pt-PT" sz="2400" b="1" i="1" kern="0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980728"/>
            <a:ext cx="8153400" cy="1219199"/>
          </a:xfrm>
        </p:spPr>
        <p:txBody>
          <a:bodyPr wrap="square" anchor="t">
            <a:noAutofit/>
          </a:bodyPr>
          <a:lstStyle/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pt-BR" sz="1600" b="1" i="1" cap="all" dirty="0" smtClean="0">
                <a:solidFill>
                  <a:srgbClr val="1F497D"/>
                </a:solidFill>
                <a:latin typeface="Verdana" pitchFamily="34" charset="0"/>
              </a:rPr>
              <a:t>Simplicidade e Segurança</a:t>
            </a:r>
          </a:p>
          <a:p>
            <a:pPr marL="857250" lvl="1" indent="-457200">
              <a:lnSpc>
                <a:spcPts val="2100"/>
              </a:lnSpc>
            </a:pPr>
            <a:r>
              <a:rPr lang="pt-PT" sz="1200" dirty="0" smtClean="0">
                <a:solidFill>
                  <a:schemeClr val="tx2"/>
                </a:solidFill>
                <a:latin typeface="Verdana" pitchFamily="34" charset="0"/>
              </a:rPr>
              <a:t>Dos compradores americanos que preferem PayPal, segurança e conveniência são mencionadas na maioria das vezes como preferência.</a:t>
            </a:r>
            <a:endParaRPr lang="pt-BR" sz="1200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pt-BR" sz="1600" b="1" i="1" cap="all" dirty="0" smtClean="0">
                <a:solidFill>
                  <a:srgbClr val="1F497D"/>
                </a:solidFill>
                <a:latin typeface="Verdana" pitchFamily="34" charset="0"/>
              </a:rPr>
              <a:t>Não compartilhamento das informações financeiras</a:t>
            </a:r>
          </a:p>
          <a:p>
            <a:pPr marL="857250" lvl="1" indent="-457200">
              <a:lnSpc>
                <a:spcPts val="2100"/>
              </a:lnSpc>
            </a:pPr>
            <a:r>
              <a:rPr lang="pt-PT" sz="1200" dirty="0" smtClean="0">
                <a:solidFill>
                  <a:schemeClr val="tx2"/>
                </a:solidFill>
                <a:latin typeface="Verdana" pitchFamily="34" charset="0"/>
              </a:rPr>
              <a:t>18% dos compradores americanos e 38% dos compradores ingleses, que utilizam a  PayPal, dizem que não efetuariam essas compras se a PayPal não fosse uma opção</a:t>
            </a:r>
            <a:endParaRPr lang="pt-BR" sz="1200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pt-BR" sz="1600" b="1" i="1" cap="all" dirty="0" smtClean="0">
                <a:solidFill>
                  <a:srgbClr val="1F497D"/>
                </a:solidFill>
                <a:latin typeface="Verdana" pitchFamily="34" charset="0"/>
              </a:rPr>
              <a:t>Uma única conta para pagamentos online</a:t>
            </a:r>
          </a:p>
          <a:p>
            <a:pPr marL="457200" indent="-457200">
              <a:lnSpc>
                <a:spcPts val="2100"/>
              </a:lnSpc>
              <a:buNone/>
            </a:pPr>
            <a:endParaRPr lang="pt-BR" sz="1600" dirty="0" smtClean="0">
              <a:solidFill>
                <a:srgbClr val="1F497D"/>
              </a:solidFill>
              <a:latin typeface="Verdana" pitchFamily="34" charset="0"/>
            </a:endParaRPr>
          </a:p>
        </p:txBody>
      </p:sp>
      <p:pic>
        <p:nvPicPr>
          <p:cNvPr id="10" name="Picture 17" descr="palograms_for_ppt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043608" y="3645024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t>No Brasil,  36% dos compradores não colocam a informação do seu cartão de crédito. </a:t>
            </a:r>
          </a:p>
        </p:txBody>
      </p:sp>
      <p:pic>
        <p:nvPicPr>
          <p:cNvPr id="15" name="Picture 2" descr="https://www.paypal-communications.com/App_Themes/PPComPortalGlobal/images/brand/brand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064" y="3068960"/>
            <a:ext cx="3776936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D1424-6018-4CE5-B2AC-76FFC9073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1560" y="1124744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>
              <a:lnSpc>
                <a:spcPts val="2200"/>
              </a:lnSpc>
            </a:pPr>
            <a:r>
              <a:rPr lang="x-none" b="1" i="1" dirty="0" smtClean="0">
                <a:solidFill>
                  <a:srgbClr val="1F497D"/>
                </a:solidFill>
                <a:latin typeface="Verdana" pitchFamily="34" charset="0"/>
              </a:rPr>
              <a:t>FÁCIL</a:t>
            </a:r>
            <a:endParaRPr lang="pt-BR" b="1" i="1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800100" lvl="1" indent="-342900">
              <a:lnSpc>
                <a:spcPts val="2200"/>
              </a:lnSpc>
              <a:buFont typeface="Arial"/>
              <a:buChar char="•"/>
            </a:pPr>
            <a:r>
              <a:rPr lang="x-none" sz="1600" dirty="0" smtClean="0">
                <a:solidFill>
                  <a:srgbClr val="1F497D"/>
                </a:solidFill>
                <a:latin typeface="Verdana" pitchFamily="34" charset="0"/>
              </a:rPr>
              <a:t>Integrado </a:t>
            </a:r>
            <a:r>
              <a:rPr lang="x-none" sz="1600" smtClean="0">
                <a:solidFill>
                  <a:srgbClr val="1F497D"/>
                </a:solidFill>
                <a:latin typeface="Verdana" pitchFamily="34" charset="0"/>
              </a:rPr>
              <a:t>com FastCommerce,</a:t>
            </a:r>
            <a:r>
              <a:rPr lang="pt-BR" sz="1600" dirty="0" smtClean="0">
                <a:solidFill>
                  <a:srgbClr val="1F497D"/>
                </a:solidFill>
                <a:latin typeface="Verdana" pitchFamily="34" charset="0"/>
              </a:rPr>
              <a:t> </a:t>
            </a:r>
            <a:r>
              <a:rPr lang="x-none" sz="1600" smtClean="0">
                <a:solidFill>
                  <a:srgbClr val="1F497D"/>
                </a:solidFill>
                <a:latin typeface="Verdana" pitchFamily="34" charset="0"/>
              </a:rPr>
              <a:t>pronto </a:t>
            </a:r>
            <a:r>
              <a:rPr lang="x-none" sz="1600" dirty="0" smtClean="0">
                <a:solidFill>
                  <a:srgbClr val="1F497D"/>
                </a:solidFill>
                <a:latin typeface="Verdana" pitchFamily="34" charset="0"/>
              </a:rPr>
              <a:t>para uso</a:t>
            </a:r>
          </a:p>
          <a:p>
            <a:pPr marL="800100" lvl="1" indent="-342900">
              <a:lnSpc>
                <a:spcPts val="2200"/>
              </a:lnSpc>
              <a:buFont typeface="Arial"/>
              <a:buChar char="•"/>
            </a:pPr>
            <a:r>
              <a:rPr lang="x-none" sz="1600" smtClean="0">
                <a:solidFill>
                  <a:srgbClr val="1F497D"/>
                </a:solidFill>
                <a:latin typeface="Verdana" pitchFamily="34" charset="0"/>
              </a:rPr>
              <a:t>Conta aberta</a:t>
            </a:r>
            <a:r>
              <a:rPr lang="pt-BR" sz="1600" dirty="0" smtClean="0">
                <a:solidFill>
                  <a:srgbClr val="1F497D"/>
                </a:solidFill>
                <a:latin typeface="Verdana" pitchFamily="34" charset="0"/>
              </a:rPr>
              <a:t> </a:t>
            </a:r>
            <a:r>
              <a:rPr lang="x-none" sz="1600" smtClean="0">
                <a:solidFill>
                  <a:srgbClr val="1F497D"/>
                </a:solidFill>
                <a:latin typeface="Verdana" pitchFamily="34" charset="0"/>
              </a:rPr>
              <a:t>imediat</a:t>
            </a:r>
            <a:r>
              <a:rPr lang="pt-BR" sz="1600" dirty="0" smtClean="0">
                <a:solidFill>
                  <a:srgbClr val="1F497D"/>
                </a:solidFill>
                <a:latin typeface="Verdana" pitchFamily="34" charset="0"/>
              </a:rPr>
              <a:t>amente</a:t>
            </a:r>
            <a:endParaRPr lang="x-none" sz="1600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800100" lvl="1" indent="-342900">
              <a:lnSpc>
                <a:spcPts val="2200"/>
              </a:lnSpc>
              <a:buFont typeface="Arial"/>
              <a:buChar char="•"/>
            </a:pPr>
            <a:endParaRPr lang="x-none" sz="1600" dirty="0" smtClean="0">
              <a:solidFill>
                <a:srgbClr val="1F497D"/>
              </a:solidFill>
              <a:latin typeface="Verdana" pitchFamily="34" charset="0"/>
            </a:endParaRPr>
          </a:p>
          <a:p>
            <a:pPr marL="342900" indent="-342900">
              <a:lnSpc>
                <a:spcPts val="2200"/>
              </a:lnSpc>
            </a:pPr>
            <a:r>
              <a:rPr lang="pt-BR" b="1" i="1" dirty="0" smtClean="0">
                <a:solidFill>
                  <a:schemeClr val="tx2"/>
                </a:solidFill>
                <a:latin typeface="Verdana" pitchFamily="34" charset="0"/>
              </a:rPr>
              <a:t>SEGURO</a:t>
            </a:r>
          </a:p>
          <a:p>
            <a:pPr marL="800100" lvl="1" indent="-342900">
              <a:lnSpc>
                <a:spcPts val="2200"/>
              </a:lnSpc>
              <a:buFont typeface="Arial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Verdana" pitchFamily="34" charset="0"/>
              </a:rPr>
              <a:t>Poucas transações fraudulentas</a:t>
            </a:r>
          </a:p>
          <a:p>
            <a:pPr marL="342900" lvl="0" indent="-342900">
              <a:lnSpc>
                <a:spcPts val="2200"/>
              </a:lnSpc>
            </a:pPr>
            <a:endParaRPr lang="en-US" sz="16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342900" lvl="0" indent="-342900">
              <a:lnSpc>
                <a:spcPts val="2200"/>
              </a:lnSpc>
            </a:pPr>
            <a:r>
              <a:rPr lang="en-US" b="1" i="1" dirty="0" smtClean="0">
                <a:solidFill>
                  <a:schemeClr val="tx2"/>
                </a:solidFill>
                <a:latin typeface="Verdana" pitchFamily="34" charset="0"/>
              </a:rPr>
              <a:t>PAGAMENTO INSTANTÂNEO</a:t>
            </a:r>
            <a:endParaRPr lang="pt-BR" b="1" i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800100" lvl="1" indent="-342900">
              <a:lnSpc>
                <a:spcPts val="2200"/>
              </a:lnSpc>
              <a:buFont typeface="Arial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Verdana" pitchFamily="34" charset="0"/>
              </a:rPr>
              <a:t>Recebimento em 24h</a:t>
            </a:r>
            <a:endParaRPr lang="en-US" sz="16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800100" lvl="1" indent="-342900">
              <a:lnSpc>
                <a:spcPts val="2200"/>
              </a:lnSpc>
            </a:pPr>
            <a:endParaRPr lang="pt-BR" sz="16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342900" indent="-342900">
              <a:lnSpc>
                <a:spcPts val="2200"/>
              </a:lnSpc>
            </a:pPr>
            <a:r>
              <a:rPr lang="pt-BR" b="1" i="1" dirty="0" smtClean="0">
                <a:solidFill>
                  <a:srgbClr val="1F497D"/>
                </a:solidFill>
                <a:latin typeface="Verdana" pitchFamily="34" charset="0"/>
              </a:rPr>
              <a:t>AUMENTO NAS VENDAS</a:t>
            </a:r>
          </a:p>
          <a:p>
            <a:pPr marL="342900" lvl="0" indent="-342900">
              <a:lnSpc>
                <a:spcPts val="2200"/>
              </a:lnSpc>
              <a:buFont typeface="+mj-lt"/>
              <a:buAutoNum type="arabicPlain"/>
            </a:pPr>
            <a:endParaRPr lang="x-none" sz="1600" dirty="0" smtClean="0">
              <a:solidFill>
                <a:srgbClr val="1F497D"/>
              </a:solidFill>
              <a:latin typeface="Verdana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319088" y="200025"/>
            <a:ext cx="854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1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PORQUE</a:t>
            </a:r>
            <a:r>
              <a:rPr kumimoji="0" lang="pt-PT" sz="2400" b="1" i="1" u="none" strike="noStrike" kern="0" cap="none" spc="0" normalizeH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OS LOJISTAS PREFEREM </a:t>
            </a:r>
            <a:r>
              <a:rPr kumimoji="0" lang="pt-PT" sz="2400" b="1" i="1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PAYPAL</a:t>
            </a:r>
            <a:endParaRPr kumimoji="0" lang="pt-PT" sz="2400" b="1" i="1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7348" name="AutoShape 4" descr="https://www.paypal-communications.com/zone/gazimages/info_graphics.aspx"/>
          <p:cNvSpPr>
            <a:spLocks noChangeAspect="1" noChangeArrowheads="1"/>
          </p:cNvSpPr>
          <p:nvPr/>
        </p:nvSpPr>
        <p:spPr bwMode="auto">
          <a:xfrm>
            <a:off x="134938" y="-1744663"/>
            <a:ext cx="4705350" cy="364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https://www.paypal-communications.com/App_Themes/PPComPortalGlobal/images/brand/photography/storytelling.jpg"/>
          <p:cNvPicPr>
            <a:picLocks noChangeAspect="1" noChangeArrowheads="1"/>
          </p:cNvPicPr>
          <p:nvPr/>
        </p:nvPicPr>
        <p:blipFill>
          <a:blip r:embed="rId2" cstate="print"/>
          <a:srcRect b="5600"/>
          <a:stretch>
            <a:fillRect/>
          </a:stretch>
        </p:blipFill>
        <p:spPr bwMode="auto">
          <a:xfrm>
            <a:off x="3779912" y="3665561"/>
            <a:ext cx="5334000" cy="2427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763688" y="1772816"/>
          <a:ext cx="5320908" cy="1368152"/>
        </p:xfrm>
        <a:graphic>
          <a:graphicData uri="http://schemas.openxmlformats.org/presentationml/2006/ole">
            <p:oleObj spid="_x0000_s56322" r:id="rId3" imgW="7200000" imgH="1917460" progId="">
              <p:embed/>
            </p:oleObj>
          </a:graphicData>
        </a:graphic>
      </p:graphicFrame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 l="35728" t="22871" r="31788" b="24210"/>
          <a:stretch>
            <a:fillRect/>
          </a:stretch>
        </p:blipFill>
        <p:spPr bwMode="auto">
          <a:xfrm>
            <a:off x="7380312" y="4365104"/>
            <a:ext cx="148516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59632" y="335699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1"/>
                </a:solidFill>
                <a:latin typeface="Verdana" pitchFamily="34" charset="0"/>
              </a:rPr>
              <a:t>SEGURO. FÁCIL. INTELIGENTE.</a:t>
            </a:r>
            <a:endParaRPr lang="en-US" sz="2800" b="1" i="1" dirty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337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PayPal: liderando a indústria de pagamentos no mundo:</vt:lpstr>
      <vt:lpstr>Slide 3</vt:lpstr>
      <vt:lpstr>Slide 4</vt:lpstr>
      <vt:lpstr>Slide 5</vt:lpstr>
      <vt:lpstr>Slide 6</vt:lpstr>
      <vt:lpstr>Slide 7</vt:lpstr>
      <vt:lpstr>Slide 8</vt:lpstr>
    </vt:vector>
  </TitlesOfParts>
  <Company>eBay Inc,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Abe</dc:creator>
  <cp:lastModifiedBy>mmello</cp:lastModifiedBy>
  <cp:revision>36</cp:revision>
  <dcterms:created xsi:type="dcterms:W3CDTF">2010-10-19T21:12:23Z</dcterms:created>
  <dcterms:modified xsi:type="dcterms:W3CDTF">2010-10-20T13:17:04Z</dcterms:modified>
</cp:coreProperties>
</file>